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6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9" r:id="rId18"/>
    <p:sldId id="277" r:id="rId19"/>
    <p:sldId id="280" r:id="rId20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648" autoAdjust="0"/>
  </p:normalViewPr>
  <p:slideViewPr>
    <p:cSldViewPr>
      <p:cViewPr>
        <p:scale>
          <a:sx n="120" d="100"/>
          <a:sy n="120" d="100"/>
        </p:scale>
        <p:origin x="-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87FC4-5A00-46C5-A685-7216CB5FD9AD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B7E7C-D92C-49ED-A2D6-B5C2A55461E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277256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73206-54F4-42E9-8DE5-6177FF43E47C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23F67-FFE8-4087-8A64-F89690F4E22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33095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0971E-8A18-40C9-9B14-32F73F7B02AF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7D8B1-EEDF-4EAF-AE65-223308ED418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128265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20A1-FC77-4C40-9B6E-8F8BE6BBE5B6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0E1E-62F5-4385-A06B-4B09AB4296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03473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79888-718E-4E1D-ABE3-76E5F3BC1721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AA08F-92A5-4EF0-A20B-B17C75CF290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037353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48524-AA6C-4C92-ABE7-29DAA39EB157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3ECF9-34A5-410B-B049-68EFD31CE57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59106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5DFD5-1E7C-4503-AEE5-1B45300BC11C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57C3-D9F8-4043-9141-D504734C420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486513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88A1E-7069-4156-8BDD-747B453BC581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3B8A7-99EE-4CBF-9DE6-DC3B33E5FB9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99628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CDBB-6E64-45BC-A4C7-F5D87CF8BDB0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D4A6-E65C-44DB-8FC3-32BE12999CE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784989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DBDB-E855-4476-9D5C-031B6747DFD2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E4523-D03B-441A-B68C-CB4C0AA2DBE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696585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1F1D8-0E97-42DB-8495-0AAFAE8AC7F9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A52AB-1BC5-4EF8-A612-DECAE9AA4D9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34215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881438-E8D6-4FB1-A6ED-C160625D5723}" type="datetimeFigureOut">
              <a:rPr lang="uk-UA"/>
              <a:pPr>
                <a:defRPr/>
              </a:pPr>
              <a:t>21.02.2012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39DC96-0ECA-42D5-AEF9-B8FC5002B04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Системи </a:t>
            </a:r>
            <a:r>
              <a:rPr lang="uk-UA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нерівностей</a:t>
            </a:r>
            <a:r>
              <a:rPr lang="uk-UA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 двома змінними</a:t>
            </a:r>
            <a:endParaRPr lang="uk-UA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solidFill>
                  <a:schemeClr val="bg1">
                    <a:lumMod val="50000"/>
                  </a:schemeClr>
                </a:solidFill>
              </a:rPr>
              <a:t>Алгебра 9 клас з поглибленим     вивченням математики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2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6250"/>
            <a:ext cx="1925637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8658225" y="3589338"/>
            <a:ext cx="0" cy="3095625"/>
          </a:xfrm>
          <a:prstGeom prst="line">
            <a:avLst/>
          </a:prstGeom>
          <a:ln w="142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388350" y="4060825"/>
            <a:ext cx="0" cy="2663825"/>
          </a:xfrm>
          <a:prstGeom prst="line">
            <a:avLst/>
          </a:prstGeom>
          <a:ln w="1143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101013" y="4778375"/>
            <a:ext cx="0" cy="1906588"/>
          </a:xfrm>
          <a:prstGeom prst="line">
            <a:avLst/>
          </a:prstGeom>
          <a:ln w="1047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37315"/>
          <a:stretch>
            <a:fillRect/>
          </a:stretch>
        </p:blipFill>
        <p:spPr bwMode="auto">
          <a:xfrm>
            <a:off x="479425" y="4337050"/>
            <a:ext cx="2376488" cy="233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Прямая со стрелкой 29"/>
          <p:cNvCxnSpPr/>
          <p:nvPr/>
        </p:nvCxnSpPr>
        <p:spPr>
          <a:xfrm flipV="1">
            <a:off x="1655763" y="4392613"/>
            <a:ext cx="0" cy="23320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Прямая со стрелкой 2047"/>
          <p:cNvCxnSpPr/>
          <p:nvPr/>
        </p:nvCxnSpPr>
        <p:spPr>
          <a:xfrm>
            <a:off x="468313" y="5634038"/>
            <a:ext cx="237648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966913" y="5076825"/>
            <a:ext cx="434975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2051"/>
          <p:cNvCxnSpPr/>
          <p:nvPr/>
        </p:nvCxnSpPr>
        <p:spPr>
          <a:xfrm>
            <a:off x="1655763" y="5416550"/>
            <a:ext cx="0" cy="708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TextBox 2066"/>
          <p:cNvSpPr txBox="1">
            <a:spLocks noChangeArrowheads="1"/>
          </p:cNvSpPr>
          <p:nvPr/>
        </p:nvSpPr>
        <p:spPr bwMode="auto">
          <a:xfrm>
            <a:off x="1306513" y="4392613"/>
            <a:ext cx="30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2062" name="TextBox 2067"/>
          <p:cNvSpPr txBox="1">
            <a:spLocks noChangeArrowheads="1"/>
          </p:cNvSpPr>
          <p:nvPr/>
        </p:nvSpPr>
        <p:spPr bwMode="auto">
          <a:xfrm>
            <a:off x="2571750" y="5665788"/>
            <a:ext cx="284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2063" name="TextBox 2068"/>
          <p:cNvSpPr txBox="1">
            <a:spLocks noChangeArrowheads="1"/>
          </p:cNvSpPr>
          <p:nvPr/>
        </p:nvSpPr>
        <p:spPr bwMode="auto">
          <a:xfrm>
            <a:off x="1444625" y="5349875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2064" name="Freeform 12"/>
          <p:cNvSpPr>
            <a:spLocks/>
          </p:cNvSpPr>
          <p:nvPr/>
        </p:nvSpPr>
        <p:spPr bwMode="auto">
          <a:xfrm rot="10800000">
            <a:off x="1054100" y="4441825"/>
            <a:ext cx="503238" cy="1441450"/>
          </a:xfrm>
          <a:custGeom>
            <a:avLst/>
            <a:gdLst>
              <a:gd name="T0" fmla="*/ 0 w 952"/>
              <a:gd name="T1" fmla="*/ 1061128092 h 1912"/>
              <a:gd name="T2" fmla="*/ 126861437 w 952"/>
              <a:gd name="T3" fmla="*/ 3978312 h 1912"/>
              <a:gd name="T4" fmla="*/ 266017316 w 952"/>
              <a:gd name="T5" fmla="*/ 1086704029 h 19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52" h="1912">
                <a:moveTo>
                  <a:pt x="0" y="1867"/>
                </a:moveTo>
                <a:cubicBezTo>
                  <a:pt x="147" y="933"/>
                  <a:pt x="295" y="0"/>
                  <a:pt x="454" y="7"/>
                </a:cubicBezTo>
                <a:cubicBezTo>
                  <a:pt x="613" y="14"/>
                  <a:pt x="782" y="963"/>
                  <a:pt x="952" y="1912"/>
                </a:cubicBezTo>
              </a:path>
            </a:pathLst>
          </a:custGeom>
          <a:noFill/>
          <a:ln w="57150" cmpd="sng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cxnSp>
        <p:nvCxnSpPr>
          <p:cNvPr id="2073" name="Прямая соединительная линия 2072"/>
          <p:cNvCxnSpPr/>
          <p:nvPr/>
        </p:nvCxnSpPr>
        <p:spPr>
          <a:xfrm flipH="1">
            <a:off x="3419475" y="6669088"/>
            <a:ext cx="4032250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Прямая соединительная линия 2074"/>
          <p:cNvCxnSpPr/>
          <p:nvPr/>
        </p:nvCxnSpPr>
        <p:spPr>
          <a:xfrm>
            <a:off x="3132138" y="6381750"/>
            <a:ext cx="3743325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7" name="Прямая соединительная линия 2076"/>
          <p:cNvCxnSpPr/>
          <p:nvPr/>
        </p:nvCxnSpPr>
        <p:spPr>
          <a:xfrm>
            <a:off x="479425" y="333375"/>
            <a:ext cx="5461000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Прямая соединительная линия 2078"/>
          <p:cNvCxnSpPr/>
          <p:nvPr/>
        </p:nvCxnSpPr>
        <p:spPr>
          <a:xfrm>
            <a:off x="468313" y="620713"/>
            <a:ext cx="0" cy="1871662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1020763" y="6035675"/>
            <a:ext cx="1147762" cy="558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4" name="Овал 33"/>
          <p:cNvSpPr/>
          <p:nvPr/>
        </p:nvSpPr>
        <p:spPr>
          <a:xfrm>
            <a:off x="1952625" y="4883150"/>
            <a:ext cx="431800" cy="4000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5" name="Кольцо 34"/>
          <p:cNvSpPr/>
          <p:nvPr/>
        </p:nvSpPr>
        <p:spPr>
          <a:xfrm>
            <a:off x="569913" y="5041900"/>
            <a:ext cx="431800" cy="400050"/>
          </a:xfrm>
          <a:prstGeom prst="don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№6 Поясніть яка частина площини відповідає нерівності</a:t>
            </a:r>
            <a:endParaRPr lang="uk-UA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blipFill rotWithShape="1">
            <a:blip r:embed="rId2"/>
            <a:stretch>
              <a:fillRect l="-3017" t="-1213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4" name="Объект 3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2"/>
          </p:nvPr>
        </p:nvSpPr>
        <p:spPr>
          <a:blipFill rotWithShape="1">
            <a:blip r:embed="rId3"/>
            <a:stretch>
              <a:fillRect l="-3172" t="-1213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8888" y="2565400"/>
            <a:ext cx="1441450" cy="13684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3" y="2525713"/>
            <a:ext cx="14859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 стрелкой 18"/>
          <p:cNvCxnSpPr/>
          <p:nvPr/>
        </p:nvCxnSpPr>
        <p:spPr>
          <a:xfrm flipV="1">
            <a:off x="698500" y="3249613"/>
            <a:ext cx="2808288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TextBox 21"/>
          <p:cNvSpPr txBox="1">
            <a:spLocks noChangeArrowheads="1"/>
          </p:cNvSpPr>
          <p:nvPr/>
        </p:nvSpPr>
        <p:spPr bwMode="auto">
          <a:xfrm>
            <a:off x="1692275" y="2133600"/>
            <a:ext cx="2873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1273" name="TextBox 22"/>
          <p:cNvSpPr txBox="1">
            <a:spLocks noChangeArrowheads="1"/>
          </p:cNvSpPr>
          <p:nvPr/>
        </p:nvSpPr>
        <p:spPr bwMode="auto">
          <a:xfrm>
            <a:off x="1692275" y="2924175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1274" name="TextBox 23"/>
          <p:cNvSpPr txBox="1">
            <a:spLocks noChangeArrowheads="1"/>
          </p:cNvSpPr>
          <p:nvPr/>
        </p:nvSpPr>
        <p:spPr bwMode="auto">
          <a:xfrm>
            <a:off x="947738" y="2924175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-2</a:t>
            </a:r>
          </a:p>
        </p:txBody>
      </p:sp>
      <p:sp>
        <p:nvSpPr>
          <p:cNvPr id="11275" name="TextBox 24"/>
          <p:cNvSpPr txBox="1">
            <a:spLocks noChangeArrowheads="1"/>
          </p:cNvSpPr>
          <p:nvPr/>
        </p:nvSpPr>
        <p:spPr bwMode="auto">
          <a:xfrm>
            <a:off x="2671763" y="2924175"/>
            <a:ext cx="35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30" name="Прямоугольник 29"/>
          <p:cNvSpPr/>
          <p:nvPr/>
        </p:nvSpPr>
        <p:spPr>
          <a:xfrm rot="2673939">
            <a:off x="5949950" y="2884488"/>
            <a:ext cx="906463" cy="8397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1277" name="TextBox 7171"/>
          <p:cNvSpPr txBox="1">
            <a:spLocks noChangeArrowheads="1"/>
          </p:cNvSpPr>
          <p:nvPr/>
        </p:nvSpPr>
        <p:spPr bwMode="auto">
          <a:xfrm>
            <a:off x="3276600" y="3227388"/>
            <a:ext cx="142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1278" name="TextBox 7172"/>
          <p:cNvSpPr txBox="1">
            <a:spLocks noChangeArrowheads="1"/>
          </p:cNvSpPr>
          <p:nvPr/>
        </p:nvSpPr>
        <p:spPr bwMode="auto">
          <a:xfrm>
            <a:off x="6102350" y="2079625"/>
            <a:ext cx="225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1279" name="TextBox 7173"/>
          <p:cNvSpPr txBox="1">
            <a:spLocks noChangeArrowheads="1"/>
          </p:cNvSpPr>
          <p:nvPr/>
        </p:nvSpPr>
        <p:spPr bwMode="auto">
          <a:xfrm>
            <a:off x="7380288" y="3294063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cxnSp>
        <p:nvCxnSpPr>
          <p:cNvPr id="7178" name="Прямая со стрелкой 7177"/>
          <p:cNvCxnSpPr/>
          <p:nvPr/>
        </p:nvCxnSpPr>
        <p:spPr>
          <a:xfrm flipV="1">
            <a:off x="1998663" y="2219325"/>
            <a:ext cx="0" cy="2016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2" name="Прямая со стрелкой 7181"/>
          <p:cNvCxnSpPr/>
          <p:nvPr/>
        </p:nvCxnSpPr>
        <p:spPr>
          <a:xfrm flipH="1" flipV="1">
            <a:off x="6381750" y="2133600"/>
            <a:ext cx="19050" cy="20875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7" name="TextBox 718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0123" y="4221088"/>
            <a:ext cx="2736304" cy="523220"/>
          </a:xfrm>
          <a:prstGeom prst="rect">
            <a:avLst/>
          </a:prstGeom>
          <a:blipFill rotWithShape="1">
            <a:blip r:embed="rId5"/>
            <a:stretch>
              <a:fillRect l="-4677"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cxnSp>
        <p:nvCxnSpPr>
          <p:cNvPr id="7192" name="Прямая со стрелкой 7191"/>
          <p:cNvCxnSpPr/>
          <p:nvPr/>
        </p:nvCxnSpPr>
        <p:spPr>
          <a:xfrm>
            <a:off x="539750" y="5486400"/>
            <a:ext cx="28797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4" name="Прямая со стрелкой 7193"/>
          <p:cNvCxnSpPr>
            <a:endCxn id="7187" idx="2"/>
          </p:cNvCxnSpPr>
          <p:nvPr/>
        </p:nvCxnSpPr>
        <p:spPr>
          <a:xfrm flipV="1">
            <a:off x="1958975" y="4745038"/>
            <a:ext cx="0" cy="1419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5" name="TextBox 7194"/>
          <p:cNvSpPr txBox="1">
            <a:spLocks noChangeArrowheads="1"/>
          </p:cNvSpPr>
          <p:nvPr/>
        </p:nvSpPr>
        <p:spPr bwMode="auto">
          <a:xfrm>
            <a:off x="1701800" y="4705350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1286" name="TextBox 7195"/>
          <p:cNvSpPr txBox="1">
            <a:spLocks noChangeArrowheads="1"/>
          </p:cNvSpPr>
          <p:nvPr/>
        </p:nvSpPr>
        <p:spPr bwMode="auto">
          <a:xfrm>
            <a:off x="3281363" y="5513388"/>
            <a:ext cx="230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1287" name="TextBox 7196"/>
          <p:cNvSpPr txBox="1">
            <a:spLocks noChangeArrowheads="1"/>
          </p:cNvSpPr>
          <p:nvPr/>
        </p:nvSpPr>
        <p:spPr bwMode="auto">
          <a:xfrm>
            <a:off x="1706563" y="5195888"/>
            <a:ext cx="257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2435225" y="4745038"/>
            <a:ext cx="782638" cy="720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457450" y="5468938"/>
            <a:ext cx="782638" cy="708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2459038" y="4745038"/>
            <a:ext cx="784225" cy="720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03250" y="4756150"/>
            <a:ext cx="895350" cy="730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603250" y="5507038"/>
            <a:ext cx="895350" cy="744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3" name="TextBox 41"/>
          <p:cNvSpPr txBox="1">
            <a:spLocks noChangeArrowheads="1"/>
          </p:cNvSpPr>
          <p:nvPr/>
        </p:nvSpPr>
        <p:spPr bwMode="auto">
          <a:xfrm>
            <a:off x="1416050" y="5516563"/>
            <a:ext cx="582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-4</a:t>
            </a:r>
          </a:p>
        </p:txBody>
      </p:sp>
      <p:sp>
        <p:nvSpPr>
          <p:cNvPr id="11294" name="TextBox 42"/>
          <p:cNvSpPr txBox="1">
            <a:spLocks noChangeArrowheads="1"/>
          </p:cNvSpPr>
          <p:nvPr/>
        </p:nvSpPr>
        <p:spPr bwMode="auto">
          <a:xfrm>
            <a:off x="2243138" y="5473700"/>
            <a:ext cx="215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4</a:t>
            </a:r>
          </a:p>
        </p:txBody>
      </p:sp>
      <p:sp>
        <p:nvSpPr>
          <p:cNvPr id="44" name="TextBox 4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88582" y="4221088"/>
            <a:ext cx="1440160" cy="523220"/>
          </a:xfrm>
          <a:prstGeom prst="rect">
            <a:avLst/>
          </a:prstGeom>
          <a:blipFill rotWithShape="1">
            <a:blip r:embed="rId6"/>
            <a:stretch>
              <a:fillRect l="-8475"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11296" name="TextBox 48"/>
          <p:cNvSpPr txBox="1">
            <a:spLocks noChangeArrowheads="1"/>
          </p:cNvSpPr>
          <p:nvPr/>
        </p:nvSpPr>
        <p:spPr bwMode="auto">
          <a:xfrm>
            <a:off x="6450013" y="4297363"/>
            <a:ext cx="222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1297" name="TextBox 49"/>
          <p:cNvSpPr txBox="1">
            <a:spLocks noChangeArrowheads="1"/>
          </p:cNvSpPr>
          <p:nvPr/>
        </p:nvSpPr>
        <p:spPr bwMode="auto">
          <a:xfrm>
            <a:off x="7704138" y="5443538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1298" name="TextBox 50"/>
          <p:cNvSpPr txBox="1">
            <a:spLocks noChangeArrowheads="1"/>
          </p:cNvSpPr>
          <p:nvPr/>
        </p:nvSpPr>
        <p:spPr bwMode="auto">
          <a:xfrm>
            <a:off x="6510338" y="5148263"/>
            <a:ext cx="271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54" name="Полилиния 53"/>
          <p:cNvSpPr/>
          <p:nvPr/>
        </p:nvSpPr>
        <p:spPr>
          <a:xfrm>
            <a:off x="6867525" y="4572000"/>
            <a:ext cx="914400" cy="781050"/>
          </a:xfrm>
          <a:custGeom>
            <a:avLst/>
            <a:gdLst>
              <a:gd name="connsiteX0" fmla="*/ 0 w 914400"/>
              <a:gd name="connsiteY0" fmla="*/ 0 h 781460"/>
              <a:gd name="connsiteX1" fmla="*/ 28575 w 914400"/>
              <a:gd name="connsiteY1" fmla="*/ 485775 h 781460"/>
              <a:gd name="connsiteX2" fmla="*/ 161925 w 914400"/>
              <a:gd name="connsiteY2" fmla="*/ 714375 h 781460"/>
              <a:gd name="connsiteX3" fmla="*/ 428625 w 914400"/>
              <a:gd name="connsiteY3" fmla="*/ 771525 h 781460"/>
              <a:gd name="connsiteX4" fmla="*/ 914400 w 914400"/>
              <a:gd name="connsiteY4" fmla="*/ 781050 h 78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781460">
                <a:moveTo>
                  <a:pt x="0" y="0"/>
                </a:moveTo>
                <a:cubicBezTo>
                  <a:pt x="794" y="183356"/>
                  <a:pt x="1588" y="366713"/>
                  <a:pt x="28575" y="485775"/>
                </a:cubicBezTo>
                <a:cubicBezTo>
                  <a:pt x="55562" y="604837"/>
                  <a:pt x="95250" y="666750"/>
                  <a:pt x="161925" y="714375"/>
                </a:cubicBezTo>
                <a:cubicBezTo>
                  <a:pt x="228600" y="762000"/>
                  <a:pt x="303213" y="760413"/>
                  <a:pt x="428625" y="771525"/>
                </a:cubicBezTo>
                <a:cubicBezTo>
                  <a:pt x="554038" y="782638"/>
                  <a:pt x="734219" y="781844"/>
                  <a:pt x="914400" y="7810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95" name="Полилиния 94"/>
          <p:cNvSpPr/>
          <p:nvPr/>
        </p:nvSpPr>
        <p:spPr>
          <a:xfrm rot="10800000">
            <a:off x="5726113" y="5559425"/>
            <a:ext cx="914400" cy="781050"/>
          </a:xfrm>
          <a:custGeom>
            <a:avLst/>
            <a:gdLst>
              <a:gd name="connsiteX0" fmla="*/ 0 w 914400"/>
              <a:gd name="connsiteY0" fmla="*/ 0 h 781460"/>
              <a:gd name="connsiteX1" fmla="*/ 28575 w 914400"/>
              <a:gd name="connsiteY1" fmla="*/ 485775 h 781460"/>
              <a:gd name="connsiteX2" fmla="*/ 161925 w 914400"/>
              <a:gd name="connsiteY2" fmla="*/ 714375 h 781460"/>
              <a:gd name="connsiteX3" fmla="*/ 428625 w 914400"/>
              <a:gd name="connsiteY3" fmla="*/ 771525 h 781460"/>
              <a:gd name="connsiteX4" fmla="*/ 914400 w 914400"/>
              <a:gd name="connsiteY4" fmla="*/ 781050 h 78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781460">
                <a:moveTo>
                  <a:pt x="0" y="0"/>
                </a:moveTo>
                <a:cubicBezTo>
                  <a:pt x="794" y="183356"/>
                  <a:pt x="1588" y="366713"/>
                  <a:pt x="28575" y="485775"/>
                </a:cubicBezTo>
                <a:cubicBezTo>
                  <a:pt x="55562" y="604837"/>
                  <a:pt x="95250" y="666750"/>
                  <a:pt x="161925" y="714375"/>
                </a:cubicBezTo>
                <a:cubicBezTo>
                  <a:pt x="228600" y="762000"/>
                  <a:pt x="303213" y="760413"/>
                  <a:pt x="428625" y="771525"/>
                </a:cubicBezTo>
                <a:cubicBezTo>
                  <a:pt x="554038" y="782638"/>
                  <a:pt x="734219" y="781844"/>
                  <a:pt x="914400" y="7810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8" y="4845050"/>
            <a:ext cx="86677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4791075"/>
            <a:ext cx="86677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4578350"/>
            <a:ext cx="19335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>
            <a:stCxn id="2055" idx="1"/>
            <a:endCxn id="11297" idx="0"/>
          </p:cNvCxnSpPr>
          <p:nvPr/>
        </p:nvCxnSpPr>
        <p:spPr>
          <a:xfrm>
            <a:off x="5838825" y="5435600"/>
            <a:ext cx="1973263" cy="793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781800" y="4483100"/>
            <a:ext cx="0" cy="18573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3" y="2378075"/>
            <a:ext cx="2028825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flipH="1" flipV="1">
            <a:off x="6400800" y="2263775"/>
            <a:ext cx="15875" cy="2033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08" name="TextBox 12"/>
          <p:cNvSpPr txBox="1">
            <a:spLocks noChangeArrowheads="1"/>
          </p:cNvSpPr>
          <p:nvPr/>
        </p:nvSpPr>
        <p:spPr bwMode="auto">
          <a:xfrm>
            <a:off x="6867525" y="3313113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4</a:t>
            </a:r>
          </a:p>
        </p:txBody>
      </p:sp>
      <p:sp>
        <p:nvSpPr>
          <p:cNvPr id="11309" name="TextBox 13"/>
          <p:cNvSpPr txBox="1">
            <a:spLocks noChangeArrowheads="1"/>
          </p:cNvSpPr>
          <p:nvPr/>
        </p:nvSpPr>
        <p:spPr bwMode="auto">
          <a:xfrm>
            <a:off x="5618163" y="3327400"/>
            <a:ext cx="596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-4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408613" y="3313113"/>
            <a:ext cx="2143125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7.Задайте нерівністю область, зображену на рисунку</a:t>
            </a:r>
            <a:endParaRPr lang="uk-UA" dirty="0"/>
          </a:p>
        </p:txBody>
      </p:sp>
      <p:sp>
        <p:nvSpPr>
          <p:cNvPr id="12291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mtClean="0"/>
              <a:t>а)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844675"/>
            <a:ext cx="254317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900113" y="3021013"/>
            <a:ext cx="280828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2279650" y="1773238"/>
            <a:ext cx="0" cy="2424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TextBox 10"/>
          <p:cNvSpPr txBox="1">
            <a:spLocks noChangeArrowheads="1"/>
          </p:cNvSpPr>
          <p:nvPr/>
        </p:nvSpPr>
        <p:spPr bwMode="auto">
          <a:xfrm>
            <a:off x="2036763" y="2674938"/>
            <a:ext cx="26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2296" name="TextBox 11"/>
          <p:cNvSpPr txBox="1">
            <a:spLocks noChangeArrowheads="1"/>
          </p:cNvSpPr>
          <p:nvPr/>
        </p:nvSpPr>
        <p:spPr bwMode="auto">
          <a:xfrm>
            <a:off x="1976438" y="1773238"/>
            <a:ext cx="242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2297" name="TextBox 12"/>
          <p:cNvSpPr txBox="1">
            <a:spLocks noChangeArrowheads="1"/>
          </p:cNvSpPr>
          <p:nvPr/>
        </p:nvSpPr>
        <p:spPr bwMode="auto">
          <a:xfrm>
            <a:off x="3492500" y="3044825"/>
            <a:ext cx="21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2298" name="TextBox 13"/>
          <p:cNvSpPr txBox="1">
            <a:spLocks noChangeArrowheads="1"/>
          </p:cNvSpPr>
          <p:nvPr/>
        </p:nvSpPr>
        <p:spPr bwMode="auto">
          <a:xfrm>
            <a:off x="2052638" y="2060575"/>
            <a:ext cx="244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2299" name="TextBox 14"/>
          <p:cNvSpPr txBox="1">
            <a:spLocks noChangeArrowheads="1"/>
          </p:cNvSpPr>
          <p:nvPr/>
        </p:nvSpPr>
        <p:spPr bwMode="auto">
          <a:xfrm>
            <a:off x="1331913" y="2990850"/>
            <a:ext cx="436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-1</a:t>
            </a:r>
          </a:p>
        </p:txBody>
      </p:sp>
      <p:sp>
        <p:nvSpPr>
          <p:cNvPr id="12300" name="TextBox 15"/>
          <p:cNvSpPr txBox="1">
            <a:spLocks noChangeArrowheads="1"/>
          </p:cNvSpPr>
          <p:nvPr/>
        </p:nvSpPr>
        <p:spPr bwMode="auto">
          <a:xfrm>
            <a:off x="2843213" y="3016250"/>
            <a:ext cx="36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2301" name="TextBox 16"/>
          <p:cNvSpPr txBox="1">
            <a:spLocks noChangeArrowheads="1"/>
          </p:cNvSpPr>
          <p:nvPr/>
        </p:nvSpPr>
        <p:spPr bwMode="auto">
          <a:xfrm>
            <a:off x="2219325" y="3644900"/>
            <a:ext cx="385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-1</a:t>
            </a:r>
          </a:p>
        </p:txBody>
      </p:sp>
      <p:pic>
        <p:nvPicPr>
          <p:cNvPr id="1230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88547">
            <a:off x="6276975" y="2039938"/>
            <a:ext cx="1633538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Прямая со стрелкой 24"/>
          <p:cNvCxnSpPr/>
          <p:nvPr/>
        </p:nvCxnSpPr>
        <p:spPr>
          <a:xfrm>
            <a:off x="4643438" y="2984500"/>
            <a:ext cx="259238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364163" y="1773238"/>
            <a:ext cx="0" cy="2424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5" name="TextBox 27"/>
          <p:cNvSpPr txBox="1">
            <a:spLocks noChangeArrowheads="1"/>
          </p:cNvSpPr>
          <p:nvPr/>
        </p:nvSpPr>
        <p:spPr bwMode="auto">
          <a:xfrm>
            <a:off x="7011988" y="2938463"/>
            <a:ext cx="287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2306" name="TextBox 28"/>
          <p:cNvSpPr txBox="1">
            <a:spLocks noChangeArrowheads="1"/>
          </p:cNvSpPr>
          <p:nvPr/>
        </p:nvSpPr>
        <p:spPr bwMode="auto">
          <a:xfrm>
            <a:off x="5114925" y="1660525"/>
            <a:ext cx="21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2307" name="TextBox 29"/>
          <p:cNvSpPr txBox="1">
            <a:spLocks noChangeArrowheads="1"/>
          </p:cNvSpPr>
          <p:nvPr/>
        </p:nvSpPr>
        <p:spPr bwMode="auto">
          <a:xfrm>
            <a:off x="5114925" y="2674938"/>
            <a:ext cx="249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2308" name="TextBox 30"/>
          <p:cNvSpPr txBox="1">
            <a:spLocks noChangeArrowheads="1"/>
          </p:cNvSpPr>
          <p:nvPr/>
        </p:nvSpPr>
        <p:spPr bwMode="auto">
          <a:xfrm>
            <a:off x="5716588" y="2674938"/>
            <a:ext cx="287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12309" name="TextBox 3071"/>
          <p:cNvSpPr txBox="1">
            <a:spLocks noChangeArrowheads="1"/>
          </p:cNvSpPr>
          <p:nvPr/>
        </p:nvSpPr>
        <p:spPr bwMode="auto">
          <a:xfrm>
            <a:off x="4500563" y="1677988"/>
            <a:ext cx="614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2800"/>
              <a:t>б)</a:t>
            </a:r>
          </a:p>
        </p:txBody>
      </p:sp>
      <p:cxnSp>
        <p:nvCxnSpPr>
          <p:cNvPr id="3079" name="Прямая со стрелкой 3078"/>
          <p:cNvCxnSpPr/>
          <p:nvPr/>
        </p:nvCxnSpPr>
        <p:spPr>
          <a:xfrm>
            <a:off x="3348038" y="5827713"/>
            <a:ext cx="280828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1" name="TextBox 3082"/>
          <p:cNvSpPr txBox="1">
            <a:spLocks noChangeArrowheads="1"/>
          </p:cNvSpPr>
          <p:nvPr/>
        </p:nvSpPr>
        <p:spPr bwMode="auto">
          <a:xfrm>
            <a:off x="5862638" y="5761038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2312" name="TextBox 3083"/>
          <p:cNvSpPr txBox="1">
            <a:spLocks noChangeArrowheads="1"/>
          </p:cNvSpPr>
          <p:nvPr/>
        </p:nvSpPr>
        <p:spPr bwMode="auto">
          <a:xfrm>
            <a:off x="3773488" y="5516563"/>
            <a:ext cx="165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2313" name="TextBox 3084"/>
          <p:cNvSpPr txBox="1">
            <a:spLocks noChangeArrowheads="1"/>
          </p:cNvSpPr>
          <p:nvPr/>
        </p:nvSpPr>
        <p:spPr bwMode="auto">
          <a:xfrm>
            <a:off x="3773488" y="4868863"/>
            <a:ext cx="222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12314" name="TextBox 3085"/>
          <p:cNvSpPr txBox="1">
            <a:spLocks noChangeArrowheads="1"/>
          </p:cNvSpPr>
          <p:nvPr/>
        </p:nvSpPr>
        <p:spPr bwMode="auto">
          <a:xfrm>
            <a:off x="4643438" y="5827713"/>
            <a:ext cx="288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3087" name="TextBox 308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31640" y="4121767"/>
            <a:ext cx="1728192" cy="461665"/>
          </a:xfrm>
          <a:prstGeom prst="rect">
            <a:avLst/>
          </a:prstGeom>
          <a:blipFill rotWithShape="1">
            <a:blip r:embed="rId4"/>
            <a:stretch>
              <a:fillRect b="-9211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3088" name="TextBox 308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44208" y="4014356"/>
            <a:ext cx="1728192" cy="461665"/>
          </a:xfrm>
          <a:prstGeom prst="rect">
            <a:avLst/>
          </a:prstGeom>
          <a:blipFill rotWithShape="1">
            <a:blip r:embed="rId5"/>
            <a:stretch>
              <a:fillRect b="-10667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33850" y="6063679"/>
            <a:ext cx="1800200" cy="461665"/>
          </a:xfrm>
          <a:prstGeom prst="rect">
            <a:avLst/>
          </a:prstGeom>
          <a:blipFill rotWithShape="1">
            <a:blip r:embed="rId6"/>
            <a:stretch>
              <a:fillRect l="-5424" t="-10667" b="-30667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pic>
        <p:nvPicPr>
          <p:cNvPr id="1231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4646613"/>
            <a:ext cx="229552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 стрелкой 18"/>
          <p:cNvCxnSpPr/>
          <p:nvPr/>
        </p:nvCxnSpPr>
        <p:spPr>
          <a:xfrm flipV="1">
            <a:off x="4211638" y="4476750"/>
            <a:ext cx="0" cy="20478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20" name="TextBox 19"/>
          <p:cNvSpPr txBox="1">
            <a:spLocks noChangeArrowheads="1"/>
          </p:cNvSpPr>
          <p:nvPr/>
        </p:nvSpPr>
        <p:spPr bwMode="auto">
          <a:xfrm>
            <a:off x="3938588" y="438308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>
                <a:latin typeface="Arial Narrow" pitchFamily="34" charset="0"/>
              </a:rPr>
              <a:t>Системи нерівностей з двома змінними</a:t>
            </a:r>
            <a:endParaRPr lang="uk-UA" i="1" dirty="0"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8207375" cy="6397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uk-UA" b="0" dirty="0">
                <a:latin typeface="Arial" pitchFamily="34" charset="0"/>
                <a:cs typeface="Arial" pitchFamily="34" charset="0"/>
              </a:rPr>
              <a:t>. Поясніть яка частина площини відповідає системі </a:t>
            </a:r>
            <a:r>
              <a:rPr lang="uk-UA" b="0" dirty="0" smtClean="0">
                <a:latin typeface="Arial" pitchFamily="34" charset="0"/>
                <a:cs typeface="Arial" pitchFamily="34" charset="0"/>
              </a:rPr>
              <a:t>нерівностей:</a:t>
            </a:r>
            <a:endParaRPr lang="uk-UA" b="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2"/>
          </p:nvPr>
        </p:nvSpPr>
        <p:spPr>
          <a:blipFill rotWithShape="1">
            <a:blip r:embed="rId2"/>
            <a:stretch>
              <a:fillRect l="-2262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13319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uk-UA" b="0" smtClean="0"/>
          </a:p>
        </p:txBody>
      </p:sp>
      <p:sp>
        <p:nvSpPr>
          <p:cNvPr id="7" name="Объект 6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4"/>
          </p:nvPr>
        </p:nvSpPr>
        <p:spPr>
          <a:blipFill rotWithShape="1">
            <a:blip r:embed="rId3"/>
            <a:stretch>
              <a:fillRect l="-2413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573463"/>
            <a:ext cx="177165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 стрелкой 13"/>
          <p:cNvCxnSpPr/>
          <p:nvPr/>
        </p:nvCxnSpPr>
        <p:spPr>
          <a:xfrm>
            <a:off x="971550" y="4406900"/>
            <a:ext cx="25923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2268538" y="3213100"/>
            <a:ext cx="20637" cy="2376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4" name="TextBox 16"/>
          <p:cNvSpPr txBox="1">
            <a:spLocks noChangeArrowheads="1"/>
          </p:cNvSpPr>
          <p:nvPr/>
        </p:nvSpPr>
        <p:spPr bwMode="auto">
          <a:xfrm>
            <a:off x="2051050" y="3141663"/>
            <a:ext cx="217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3325" name="TextBox 17"/>
          <p:cNvSpPr txBox="1">
            <a:spLocks noChangeArrowheads="1"/>
          </p:cNvSpPr>
          <p:nvPr/>
        </p:nvSpPr>
        <p:spPr bwMode="auto">
          <a:xfrm>
            <a:off x="3276600" y="4383088"/>
            <a:ext cx="2873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22" name="TextBox 2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036972" y="4038634"/>
            <a:ext cx="405759" cy="401970"/>
          </a:xfrm>
          <a:prstGeom prst="rect">
            <a:avLst/>
          </a:prstGeom>
          <a:blipFill rotWithShape="1">
            <a:blip r:embed="rId5"/>
            <a:stretch>
              <a:fillRect r="-11940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flipH="1" flipV="1">
            <a:off x="2268538" y="3209925"/>
            <a:ext cx="20637" cy="22637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3321" idx="1"/>
          </p:cNvCxnSpPr>
          <p:nvPr/>
        </p:nvCxnSpPr>
        <p:spPr>
          <a:xfrm flipV="1">
            <a:off x="1403350" y="4406900"/>
            <a:ext cx="20161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9" name="TextBox 26"/>
          <p:cNvSpPr txBox="1">
            <a:spLocks noChangeArrowheads="1"/>
          </p:cNvSpPr>
          <p:nvPr/>
        </p:nvSpPr>
        <p:spPr bwMode="auto">
          <a:xfrm>
            <a:off x="2390775" y="4087813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3330" name="TextBox 27"/>
          <p:cNvSpPr txBox="1">
            <a:spLocks noChangeArrowheads="1"/>
          </p:cNvSpPr>
          <p:nvPr/>
        </p:nvSpPr>
        <p:spPr bwMode="auto">
          <a:xfrm>
            <a:off x="2006600" y="4341813"/>
            <a:ext cx="231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77349">
            <a:off x="5745163" y="4413250"/>
            <a:ext cx="246697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4572000"/>
            <a:ext cx="982662" cy="7858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57" name="Прямая со стрелкой 2056"/>
          <p:cNvCxnSpPr/>
          <p:nvPr/>
        </p:nvCxnSpPr>
        <p:spPr>
          <a:xfrm flipV="1">
            <a:off x="6345238" y="3449638"/>
            <a:ext cx="0" cy="2047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3" y="3571875"/>
            <a:ext cx="944562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35" name="TextBox 18"/>
          <p:cNvSpPr txBox="1">
            <a:spLocks noChangeArrowheads="1"/>
          </p:cNvSpPr>
          <p:nvPr/>
        </p:nvSpPr>
        <p:spPr bwMode="auto">
          <a:xfrm>
            <a:off x="6051550" y="3400425"/>
            <a:ext cx="165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3336" name="TextBox 19"/>
          <p:cNvSpPr txBox="1">
            <a:spLocks noChangeArrowheads="1"/>
          </p:cNvSpPr>
          <p:nvPr/>
        </p:nvSpPr>
        <p:spPr bwMode="auto">
          <a:xfrm>
            <a:off x="7283450" y="4429125"/>
            <a:ext cx="21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5283200" y="4414838"/>
            <a:ext cx="2232025" cy="222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8" name="TextBox 30"/>
          <p:cNvSpPr txBox="1">
            <a:spLocks noChangeArrowheads="1"/>
          </p:cNvSpPr>
          <p:nvPr/>
        </p:nvSpPr>
        <p:spPr bwMode="auto">
          <a:xfrm>
            <a:off x="6308725" y="4103688"/>
            <a:ext cx="252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42" name="Полилиния 41"/>
          <p:cNvSpPr/>
          <p:nvPr/>
        </p:nvSpPr>
        <p:spPr>
          <a:xfrm>
            <a:off x="6486525" y="3533775"/>
            <a:ext cx="857250" cy="781050"/>
          </a:xfrm>
          <a:custGeom>
            <a:avLst/>
            <a:gdLst>
              <a:gd name="connsiteX0" fmla="*/ 0 w 857250"/>
              <a:gd name="connsiteY0" fmla="*/ 0 h 781050"/>
              <a:gd name="connsiteX1" fmla="*/ 38100 w 857250"/>
              <a:gd name="connsiteY1" fmla="*/ 438150 h 781050"/>
              <a:gd name="connsiteX2" fmla="*/ 114300 w 857250"/>
              <a:gd name="connsiteY2" fmla="*/ 647700 h 781050"/>
              <a:gd name="connsiteX3" fmla="*/ 381000 w 857250"/>
              <a:gd name="connsiteY3" fmla="*/ 742950 h 781050"/>
              <a:gd name="connsiteX4" fmla="*/ 857250 w 857250"/>
              <a:gd name="connsiteY4" fmla="*/ 781050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0" h="781050">
                <a:moveTo>
                  <a:pt x="0" y="0"/>
                </a:moveTo>
                <a:cubicBezTo>
                  <a:pt x="9525" y="165100"/>
                  <a:pt x="19050" y="330200"/>
                  <a:pt x="38100" y="438150"/>
                </a:cubicBezTo>
                <a:cubicBezTo>
                  <a:pt x="57150" y="546100"/>
                  <a:pt x="57150" y="596900"/>
                  <a:pt x="114300" y="647700"/>
                </a:cubicBezTo>
                <a:cubicBezTo>
                  <a:pt x="171450" y="698500"/>
                  <a:pt x="257175" y="720725"/>
                  <a:pt x="381000" y="742950"/>
                </a:cubicBezTo>
                <a:cubicBezTo>
                  <a:pt x="504825" y="765175"/>
                  <a:pt x="681037" y="773112"/>
                  <a:pt x="857250" y="7810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5773738" y="3811588"/>
            <a:ext cx="1577975" cy="1603375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олилиния 116"/>
          <p:cNvSpPr/>
          <p:nvPr/>
        </p:nvSpPr>
        <p:spPr>
          <a:xfrm rot="10800000">
            <a:off x="5359400" y="4567238"/>
            <a:ext cx="857250" cy="781050"/>
          </a:xfrm>
          <a:custGeom>
            <a:avLst/>
            <a:gdLst>
              <a:gd name="connsiteX0" fmla="*/ 0 w 857250"/>
              <a:gd name="connsiteY0" fmla="*/ 0 h 781050"/>
              <a:gd name="connsiteX1" fmla="*/ 38100 w 857250"/>
              <a:gd name="connsiteY1" fmla="*/ 438150 h 781050"/>
              <a:gd name="connsiteX2" fmla="*/ 114300 w 857250"/>
              <a:gd name="connsiteY2" fmla="*/ 647700 h 781050"/>
              <a:gd name="connsiteX3" fmla="*/ 381000 w 857250"/>
              <a:gd name="connsiteY3" fmla="*/ 742950 h 781050"/>
              <a:gd name="connsiteX4" fmla="*/ 857250 w 857250"/>
              <a:gd name="connsiteY4" fmla="*/ 781050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0" h="781050">
                <a:moveTo>
                  <a:pt x="0" y="0"/>
                </a:moveTo>
                <a:cubicBezTo>
                  <a:pt x="9525" y="165100"/>
                  <a:pt x="19050" y="330200"/>
                  <a:pt x="38100" y="438150"/>
                </a:cubicBezTo>
                <a:cubicBezTo>
                  <a:pt x="57150" y="546100"/>
                  <a:pt x="57150" y="596900"/>
                  <a:pt x="114300" y="647700"/>
                </a:cubicBezTo>
                <a:cubicBezTo>
                  <a:pt x="171450" y="698500"/>
                  <a:pt x="257175" y="720725"/>
                  <a:pt x="381000" y="742950"/>
                </a:cubicBezTo>
                <a:cubicBezTo>
                  <a:pt x="504825" y="765175"/>
                  <a:pt x="681037" y="773112"/>
                  <a:pt x="857250" y="7810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cxnSp>
        <p:nvCxnSpPr>
          <p:cNvPr id="56" name="Прямая соединительная линия 55"/>
          <p:cNvCxnSpPr>
            <a:endCxn id="117" idx="1"/>
          </p:cNvCxnSpPr>
          <p:nvPr/>
        </p:nvCxnSpPr>
        <p:spPr>
          <a:xfrm>
            <a:off x="6178550" y="4446588"/>
            <a:ext cx="0" cy="4635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732588" y="4240213"/>
            <a:ext cx="0" cy="18891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4" name="TextBox 60"/>
          <p:cNvSpPr txBox="1">
            <a:spLocks noChangeArrowheads="1"/>
          </p:cNvSpPr>
          <p:nvPr/>
        </p:nvSpPr>
        <p:spPr bwMode="auto">
          <a:xfrm>
            <a:off x="5853113" y="3992563"/>
            <a:ext cx="395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-1</a:t>
            </a:r>
          </a:p>
        </p:txBody>
      </p:sp>
      <p:sp>
        <p:nvSpPr>
          <p:cNvPr id="13345" name="TextBox 66"/>
          <p:cNvSpPr txBox="1">
            <a:spLocks noChangeArrowheads="1"/>
          </p:cNvSpPr>
          <p:nvPr/>
        </p:nvSpPr>
        <p:spPr bwMode="auto">
          <a:xfrm>
            <a:off x="6618288" y="444658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3540125"/>
            <a:ext cx="170497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i="1" dirty="0" smtClean="0"/>
              <a:t>2.Зобразіть на координатній площині множину точок, координати яких задовольняють систему нерівностей:</a:t>
            </a:r>
            <a:endParaRPr lang="uk-UA" sz="2400" i="1" dirty="0"/>
          </a:p>
        </p:txBody>
      </p:sp>
      <p:sp>
        <p:nvSpPr>
          <p:cNvPr id="8" name="Объект 7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xfrm>
            <a:off x="251521" y="1700809"/>
            <a:ext cx="4176464" cy="4392488"/>
          </a:xfrm>
          <a:blipFill rotWithShape="1">
            <a:blip r:embed="rId3"/>
            <a:stretch>
              <a:fillRect l="-2766"/>
            </a:stretch>
          </a:blipFill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uk-UA" dirty="0">
                <a:noFill/>
              </a:rPr>
              <a:t> 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605202"/>
              </p:ext>
            </p:extLst>
          </p:nvPr>
        </p:nvGraphicFramePr>
        <p:xfrm>
          <a:off x="395288" y="2924175"/>
          <a:ext cx="3455990" cy="2927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599"/>
                <a:gridCol w="345599"/>
                <a:gridCol w="345599"/>
                <a:gridCol w="345599"/>
                <a:gridCol w="345599"/>
                <a:gridCol w="345599"/>
                <a:gridCol w="345599"/>
                <a:gridCol w="345599"/>
                <a:gridCol w="345599"/>
                <a:gridCol w="345599"/>
              </a:tblGrid>
              <a:tr h="365919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0" marR="91430" marT="45740" marB="4574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>
            <a:endCxn id="3" idx="0"/>
          </p:cNvCxnSpPr>
          <p:nvPr/>
        </p:nvCxnSpPr>
        <p:spPr>
          <a:xfrm flipH="1" flipV="1">
            <a:off x="2123283" y="2924175"/>
            <a:ext cx="792" cy="2952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11163" y="4365625"/>
            <a:ext cx="3455987" cy="1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11163" y="4005263"/>
            <a:ext cx="34559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11163" y="3644900"/>
            <a:ext cx="34559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763688" y="2963069"/>
            <a:ext cx="0" cy="29511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32138" y="2924175"/>
            <a:ext cx="0" cy="2952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50" name="TextBox 18"/>
          <p:cNvSpPr txBox="1">
            <a:spLocks noChangeArrowheads="1"/>
          </p:cNvSpPr>
          <p:nvPr/>
        </p:nvSpPr>
        <p:spPr bwMode="auto">
          <a:xfrm>
            <a:off x="1824038" y="2903538"/>
            <a:ext cx="28733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4451" name="TextBox 19"/>
          <p:cNvSpPr txBox="1">
            <a:spLocks noChangeArrowheads="1"/>
          </p:cNvSpPr>
          <p:nvPr/>
        </p:nvSpPr>
        <p:spPr bwMode="auto">
          <a:xfrm>
            <a:off x="3556000" y="4316413"/>
            <a:ext cx="303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4452" name="TextBox 20"/>
          <p:cNvSpPr txBox="1">
            <a:spLocks noChangeArrowheads="1"/>
          </p:cNvSpPr>
          <p:nvPr/>
        </p:nvSpPr>
        <p:spPr bwMode="auto">
          <a:xfrm>
            <a:off x="1824038" y="3978275"/>
            <a:ext cx="287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4453" name="TextBox 21"/>
          <p:cNvSpPr txBox="1">
            <a:spLocks noChangeArrowheads="1"/>
          </p:cNvSpPr>
          <p:nvPr/>
        </p:nvSpPr>
        <p:spPr bwMode="auto">
          <a:xfrm>
            <a:off x="2484438" y="4378325"/>
            <a:ext cx="215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4454" name="TextBox 22"/>
          <p:cNvSpPr txBox="1">
            <a:spLocks noChangeArrowheads="1"/>
          </p:cNvSpPr>
          <p:nvPr/>
        </p:nvSpPr>
        <p:spPr bwMode="auto">
          <a:xfrm>
            <a:off x="1838325" y="4371975"/>
            <a:ext cx="30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4455" name="TextBox 23"/>
          <p:cNvSpPr txBox="1">
            <a:spLocks noChangeArrowheads="1"/>
          </p:cNvSpPr>
          <p:nvPr/>
        </p:nvSpPr>
        <p:spPr bwMode="auto">
          <a:xfrm>
            <a:off x="1839913" y="3275013"/>
            <a:ext cx="30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14456" name="TextBox 24"/>
          <p:cNvSpPr txBox="1">
            <a:spLocks noChangeArrowheads="1"/>
          </p:cNvSpPr>
          <p:nvPr/>
        </p:nvSpPr>
        <p:spPr bwMode="auto">
          <a:xfrm>
            <a:off x="3132138" y="4365625"/>
            <a:ext cx="287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3</a:t>
            </a: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4572000" y="2959100"/>
          <a:ext cx="362426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426"/>
                <a:gridCol w="362426"/>
                <a:gridCol w="362426"/>
                <a:gridCol w="362426"/>
                <a:gridCol w="362426"/>
                <a:gridCol w="362426"/>
                <a:gridCol w="362426"/>
                <a:gridCol w="362426"/>
                <a:gridCol w="362426"/>
                <a:gridCol w="362426"/>
              </a:tblGrid>
              <a:tr h="23385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85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91445" marR="9144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2924175"/>
            <a:ext cx="3684588" cy="376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3" name="Прямая со стрелкой 52"/>
          <p:cNvCxnSpPr>
            <a:endCxn id="28" idx="3"/>
          </p:cNvCxnSpPr>
          <p:nvPr/>
        </p:nvCxnSpPr>
        <p:spPr>
          <a:xfrm flipV="1">
            <a:off x="4565650" y="4787900"/>
            <a:ext cx="3630610" cy="7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3078" idx="2"/>
          </p:cNvCxnSpPr>
          <p:nvPr/>
        </p:nvCxnSpPr>
        <p:spPr>
          <a:xfrm flipH="1" flipV="1">
            <a:off x="6381750" y="2825750"/>
            <a:ext cx="26988" cy="38655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83" name="TextBox 56"/>
          <p:cNvSpPr txBox="1">
            <a:spLocks noChangeArrowheads="1"/>
          </p:cNvSpPr>
          <p:nvPr/>
        </p:nvSpPr>
        <p:spPr bwMode="auto">
          <a:xfrm>
            <a:off x="5983288" y="2817813"/>
            <a:ext cx="287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4584" name="TextBox 57"/>
          <p:cNvSpPr txBox="1">
            <a:spLocks noChangeArrowheads="1"/>
          </p:cNvSpPr>
          <p:nvPr/>
        </p:nvSpPr>
        <p:spPr bwMode="auto">
          <a:xfrm>
            <a:off x="7897813" y="4808538"/>
            <a:ext cx="239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4585" name="TextBox 58"/>
          <p:cNvSpPr txBox="1">
            <a:spLocks noChangeArrowheads="1"/>
          </p:cNvSpPr>
          <p:nvPr/>
        </p:nvSpPr>
        <p:spPr bwMode="auto">
          <a:xfrm>
            <a:off x="5983288" y="4500563"/>
            <a:ext cx="333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4586" name="TextBox 59"/>
          <p:cNvSpPr txBox="1">
            <a:spLocks noChangeArrowheads="1"/>
          </p:cNvSpPr>
          <p:nvPr/>
        </p:nvSpPr>
        <p:spPr bwMode="auto">
          <a:xfrm>
            <a:off x="7823200" y="4438650"/>
            <a:ext cx="204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5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811" y="1484784"/>
            <a:ext cx="4164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427984" y="1556792"/>
            <a:ext cx="4258816" cy="4569371"/>
          </a:xfrm>
        </p:spPr>
        <p:txBody>
          <a:bodyPr/>
          <a:lstStyle/>
          <a:p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5088"/>
            <a:ext cx="379095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443163"/>
            <a:ext cx="20764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 стрелкой 18"/>
          <p:cNvCxnSpPr/>
          <p:nvPr/>
        </p:nvCxnSpPr>
        <p:spPr>
          <a:xfrm>
            <a:off x="5334000" y="3429000"/>
            <a:ext cx="22621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6376988" y="2263775"/>
            <a:ext cx="50800" cy="2162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9" name="TextBox 4"/>
          <p:cNvSpPr txBox="1">
            <a:spLocks noChangeArrowheads="1"/>
          </p:cNvSpPr>
          <p:nvPr/>
        </p:nvSpPr>
        <p:spPr bwMode="auto">
          <a:xfrm>
            <a:off x="6186488" y="2263775"/>
            <a:ext cx="144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5370" name="TextBox 5"/>
          <p:cNvSpPr txBox="1">
            <a:spLocks noChangeArrowheads="1"/>
          </p:cNvSpPr>
          <p:nvPr/>
        </p:nvSpPr>
        <p:spPr bwMode="auto">
          <a:xfrm>
            <a:off x="7369175" y="3405188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5371" name="TextBox 6"/>
          <p:cNvSpPr txBox="1">
            <a:spLocks noChangeArrowheads="1"/>
          </p:cNvSpPr>
          <p:nvPr/>
        </p:nvSpPr>
        <p:spPr bwMode="auto">
          <a:xfrm>
            <a:off x="755650" y="4005263"/>
            <a:ext cx="144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5372" name="TextBox 7"/>
          <p:cNvSpPr txBox="1">
            <a:spLocks noChangeArrowheads="1"/>
          </p:cNvSpPr>
          <p:nvPr/>
        </p:nvSpPr>
        <p:spPr bwMode="auto">
          <a:xfrm>
            <a:off x="1403350" y="4005263"/>
            <a:ext cx="144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4</a:t>
            </a:r>
          </a:p>
        </p:txBody>
      </p:sp>
      <p:sp>
        <p:nvSpPr>
          <p:cNvPr id="15373" name="TextBox 8"/>
          <p:cNvSpPr txBox="1">
            <a:spLocks noChangeArrowheads="1"/>
          </p:cNvSpPr>
          <p:nvPr/>
        </p:nvSpPr>
        <p:spPr bwMode="auto">
          <a:xfrm>
            <a:off x="2501900" y="4005263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70897" y="3160196"/>
            <a:ext cx="19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0</a:t>
            </a:r>
            <a:endParaRPr lang="uk-UA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0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1072504"/>
            <a:ext cx="4038600" cy="5865515"/>
          </a:xfrm>
          <a:prstGeom prst="rect">
            <a:avLst/>
          </a:prstGeom>
          <a:blipFill rotWithShape="1">
            <a:blip r:embed="rId4"/>
            <a:stretch>
              <a:fillRect l="-3172"/>
            </a:stretch>
          </a:blipFill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uk-UA" smtClean="0">
                <a:noFill/>
              </a:rPr>
              <a:t> </a:t>
            </a:r>
            <a:endParaRPr lang="uk-UA">
              <a:noFill/>
            </a:endParaRPr>
          </a:p>
        </p:txBody>
      </p:sp>
      <p:sp>
        <p:nvSpPr>
          <p:cNvPr id="22" name="Объект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48200" y="260648"/>
            <a:ext cx="4038600" cy="5865515"/>
          </a:xfrm>
          <a:prstGeom prst="rect">
            <a:avLst/>
          </a:prstGeom>
          <a:blipFill rotWithShape="1">
            <a:blip r:embed="rId5"/>
            <a:stretch>
              <a:fillRect l="-3172"/>
            </a:stretch>
          </a:blipFill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uk-UA" smtClean="0">
                <a:noFill/>
              </a:rPr>
              <a:t> </a:t>
            </a:r>
            <a:endParaRPr lang="uk-UA">
              <a:noFill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uk-UA" sz="3600" smtClean="0"/>
              <a:t>Задайте системою нерівностей множину точок, що зображена на рисунку: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mtClean="0"/>
              <a:t>а)</a:t>
            </a:r>
          </a:p>
        </p:txBody>
      </p:sp>
      <p:sp>
        <p:nvSpPr>
          <p:cNvPr id="16388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mtClean="0"/>
              <a:t>б)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713038"/>
            <a:ext cx="1485900" cy="14287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extLst/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2146300" y="2205038"/>
            <a:ext cx="0" cy="23764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4213" y="3427413"/>
            <a:ext cx="26638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2" name="TextBox 10"/>
          <p:cNvSpPr txBox="1">
            <a:spLocks noChangeArrowheads="1"/>
          </p:cNvSpPr>
          <p:nvPr/>
        </p:nvSpPr>
        <p:spPr bwMode="auto">
          <a:xfrm>
            <a:off x="1908175" y="2205038"/>
            <a:ext cx="238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6393" name="TextBox 11"/>
          <p:cNvSpPr txBox="1">
            <a:spLocks noChangeArrowheads="1"/>
          </p:cNvSpPr>
          <p:nvPr/>
        </p:nvSpPr>
        <p:spPr bwMode="auto">
          <a:xfrm>
            <a:off x="3132138" y="3392488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6394" name="TextBox 12"/>
          <p:cNvSpPr txBox="1">
            <a:spLocks noChangeArrowheads="1"/>
          </p:cNvSpPr>
          <p:nvPr/>
        </p:nvSpPr>
        <p:spPr bwMode="auto">
          <a:xfrm>
            <a:off x="1908175" y="3141663"/>
            <a:ext cx="238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6395" name="TextBox 13"/>
          <p:cNvSpPr txBox="1">
            <a:spLocks noChangeArrowheads="1"/>
          </p:cNvSpPr>
          <p:nvPr/>
        </p:nvSpPr>
        <p:spPr bwMode="auto">
          <a:xfrm>
            <a:off x="2771775" y="3141663"/>
            <a:ext cx="21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5" name="Text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10494" y="4797152"/>
            <a:ext cx="1872208" cy="60183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16397" name="TextBox 8"/>
          <p:cNvSpPr txBox="1">
            <a:spLocks noChangeArrowheads="1"/>
          </p:cNvSpPr>
          <p:nvPr/>
        </p:nvSpPr>
        <p:spPr bwMode="auto">
          <a:xfrm>
            <a:off x="6516688" y="3141663"/>
            <a:ext cx="236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6398" name="TextBox 15"/>
          <p:cNvSpPr txBox="1">
            <a:spLocks noChangeArrowheads="1"/>
          </p:cNvSpPr>
          <p:nvPr/>
        </p:nvSpPr>
        <p:spPr bwMode="auto">
          <a:xfrm>
            <a:off x="7131050" y="3141663"/>
            <a:ext cx="144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sp>
        <p:nvSpPr>
          <p:cNvPr id="17" name="TextBox 1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56176" y="4797152"/>
            <a:ext cx="1656184" cy="71019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pic>
        <p:nvPicPr>
          <p:cNvPr id="1640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76525"/>
            <a:ext cx="169545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5651500" y="3509963"/>
            <a:ext cx="24495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6859588" y="2205038"/>
            <a:ext cx="15875" cy="2376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3" name="TextBox 25"/>
          <p:cNvSpPr txBox="1">
            <a:spLocks noChangeArrowheads="1"/>
          </p:cNvSpPr>
          <p:nvPr/>
        </p:nvSpPr>
        <p:spPr bwMode="auto">
          <a:xfrm>
            <a:off x="6634163" y="2205038"/>
            <a:ext cx="225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6404" name="TextBox 26"/>
          <p:cNvSpPr txBox="1">
            <a:spLocks noChangeArrowheads="1"/>
          </p:cNvSpPr>
          <p:nvPr/>
        </p:nvSpPr>
        <p:spPr bwMode="auto">
          <a:xfrm>
            <a:off x="7956550" y="3509963"/>
            <a:ext cx="144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6405" name="TextBox 27"/>
          <p:cNvSpPr txBox="1">
            <a:spLocks noChangeArrowheads="1"/>
          </p:cNvSpPr>
          <p:nvPr/>
        </p:nvSpPr>
        <p:spPr bwMode="auto">
          <a:xfrm>
            <a:off x="6634163" y="3213100"/>
            <a:ext cx="241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6406" name="TextBox 28"/>
          <p:cNvSpPr txBox="1">
            <a:spLocks noChangeArrowheads="1"/>
          </p:cNvSpPr>
          <p:nvPr/>
        </p:nvSpPr>
        <p:spPr bwMode="auto">
          <a:xfrm>
            <a:off x="7675563" y="3243263"/>
            <a:ext cx="165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200" i="1" u="sng" dirty="0" smtClean="0">
                <a:solidFill>
                  <a:schemeClr val="tx2">
                    <a:lumMod val="75000"/>
                  </a:schemeClr>
                </a:solidFill>
              </a:rPr>
              <a:t>Математичний диктант</a:t>
            </a:r>
            <a:endParaRPr lang="uk-UA" sz="3200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xfrm>
            <a:off x="457200" y="836712"/>
            <a:ext cx="8147248" cy="5832648"/>
          </a:xfrm>
          <a:blipFill rotWithShape="1">
            <a:blip r:embed="rId3"/>
            <a:stretch>
              <a:fillRect l="-1123" t="-836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17414" name="Объект 3"/>
          <p:cNvSpPr>
            <a:spLocks noGrp="1"/>
          </p:cNvSpPr>
          <p:nvPr>
            <p:ph sz="half" idx="2"/>
          </p:nvPr>
        </p:nvSpPr>
        <p:spPr>
          <a:xfrm>
            <a:off x="4568825" y="836712"/>
            <a:ext cx="4038600" cy="55069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2400" i="1" smtClean="0"/>
              <a:t>Варіант 2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72000" y="2852738"/>
            <a:ext cx="0" cy="720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572000" y="4076700"/>
            <a:ext cx="0" cy="1873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1700213"/>
            <a:ext cx="0" cy="576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76672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i="1" dirty="0" smtClean="0"/>
              <a:t>4.Задайте  нерівністю або системою нерівностей область, що зображена на малюнку:</a:t>
            </a:r>
            <a:endParaRPr lang="uk-UA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2376487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2263601" y="1988840"/>
            <a:ext cx="0" cy="3527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556000" y="3606751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х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827088" y="3602782"/>
            <a:ext cx="29527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11364" y="1988840"/>
            <a:ext cx="252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у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263776" y="3232895"/>
            <a:ext cx="179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0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979613" y="2444750"/>
            <a:ext cx="323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95625" y="3291584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2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737146">
            <a:off x="5698332" y="2472409"/>
            <a:ext cx="2327275" cy="2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 flipV="1">
            <a:off x="6875463" y="1912095"/>
            <a:ext cx="0" cy="3678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6588125" y="2054225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у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8216198" y="3543301"/>
            <a:ext cx="287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5263448" y="3602782"/>
            <a:ext cx="324008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095"/>
          <p:cNvSpPr txBox="1">
            <a:spLocks noChangeArrowheads="1"/>
          </p:cNvSpPr>
          <p:nvPr/>
        </p:nvSpPr>
        <p:spPr bwMode="auto">
          <a:xfrm>
            <a:off x="6833576" y="2235944"/>
            <a:ext cx="306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3</a:t>
            </a:r>
          </a:p>
        </p:txBody>
      </p:sp>
      <p:sp>
        <p:nvSpPr>
          <p:cNvPr id="22" name="TextBox 4095"/>
          <p:cNvSpPr txBox="1">
            <a:spLocks noChangeArrowheads="1"/>
          </p:cNvSpPr>
          <p:nvPr/>
        </p:nvSpPr>
        <p:spPr bwMode="auto">
          <a:xfrm>
            <a:off x="8053478" y="3306590"/>
            <a:ext cx="306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3</a:t>
            </a: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6883491" y="3316017"/>
            <a:ext cx="179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514408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437"/>
          </a:xfrm>
        </p:spPr>
        <p:txBody>
          <a:bodyPr/>
          <a:lstStyle/>
          <a:p>
            <a:pPr eaLnBrk="1" hangingPunct="1"/>
            <a:r>
              <a:rPr lang="uk-UA" sz="3200" dirty="0" err="1" smtClean="0"/>
              <a:t>Розв</a:t>
            </a:r>
            <a:r>
              <a:rPr lang="en-US" sz="3200" dirty="0" smtClean="0"/>
              <a:t>`</a:t>
            </a:r>
            <a:r>
              <a:rPr lang="uk-UA" sz="3200" dirty="0" err="1" smtClean="0"/>
              <a:t>язання</a:t>
            </a:r>
            <a:r>
              <a:rPr lang="uk-UA" sz="3200" dirty="0" smtClean="0"/>
              <a:t> до математичного диктанту</a:t>
            </a: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0" y="1000125"/>
            <a:ext cx="4038600" cy="5565775"/>
          </a:xfrm>
          <a:blipFill rotWithShape="1">
            <a:blip r:embed="rId2"/>
            <a:stretch>
              <a:fillRect l="-2262" t="-876"/>
            </a:stretch>
          </a:blipFill>
          <a:extLst/>
        </p:spPr>
        <p:txBody>
          <a:bodyPr/>
          <a:lstStyle/>
          <a:p>
            <a:r>
              <a:rPr lang="uk-UA">
                <a:noFill/>
              </a:rPr>
              <a:t> </a:t>
            </a:r>
          </a:p>
        </p:txBody>
      </p:sp>
      <p:sp>
        <p:nvSpPr>
          <p:cNvPr id="4" name="Объект 3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5105400" y="981075"/>
            <a:ext cx="4038600" cy="5688013"/>
          </a:xfrm>
          <a:blipFill rotWithShape="1">
            <a:blip r:embed="rId3"/>
            <a:stretch>
              <a:fillRect l="-2417" t="-857"/>
            </a:stretch>
          </a:blipFill>
          <a:extLst/>
        </p:spPr>
        <p:txBody>
          <a:bodyPr/>
          <a:lstStyle/>
          <a:p>
            <a:r>
              <a:rPr lang="uk-UA">
                <a:noFill/>
              </a:rPr>
              <a:t> </a:t>
            </a:r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073275"/>
            <a:ext cx="12477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1763713" y="1412875"/>
            <a:ext cx="0" cy="2808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187450" y="2073275"/>
            <a:ext cx="20891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4" name="TextBox 8"/>
          <p:cNvSpPr txBox="1">
            <a:spLocks noChangeArrowheads="1"/>
          </p:cNvSpPr>
          <p:nvPr/>
        </p:nvSpPr>
        <p:spPr bwMode="auto">
          <a:xfrm>
            <a:off x="1547813" y="1412875"/>
            <a:ext cx="144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3132138" y="2073275"/>
            <a:ext cx="287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9466" name="TextBox 10"/>
          <p:cNvSpPr txBox="1">
            <a:spLocks noChangeArrowheads="1"/>
          </p:cNvSpPr>
          <p:nvPr/>
        </p:nvSpPr>
        <p:spPr bwMode="auto">
          <a:xfrm>
            <a:off x="1763713" y="1782763"/>
            <a:ext cx="21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А</a:t>
            </a:r>
          </a:p>
        </p:txBody>
      </p:sp>
      <p:sp>
        <p:nvSpPr>
          <p:cNvPr id="19467" name="TextBox 11"/>
          <p:cNvSpPr txBox="1">
            <a:spLocks noChangeArrowheads="1"/>
          </p:cNvSpPr>
          <p:nvPr/>
        </p:nvSpPr>
        <p:spPr bwMode="auto">
          <a:xfrm>
            <a:off x="2851150" y="2073275"/>
            <a:ext cx="360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В</a:t>
            </a:r>
          </a:p>
        </p:txBody>
      </p:sp>
      <p:sp>
        <p:nvSpPr>
          <p:cNvPr id="19468" name="TextBox 12"/>
          <p:cNvSpPr txBox="1">
            <a:spLocks noChangeArrowheads="1"/>
          </p:cNvSpPr>
          <p:nvPr/>
        </p:nvSpPr>
        <p:spPr bwMode="auto">
          <a:xfrm>
            <a:off x="2832100" y="1782763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5</a:t>
            </a: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1439863" y="3746500"/>
            <a:ext cx="503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-7</a:t>
            </a:r>
          </a:p>
        </p:txBody>
      </p:sp>
      <p:sp>
        <p:nvSpPr>
          <p:cNvPr id="19470" name="TextBox 14"/>
          <p:cNvSpPr txBox="1">
            <a:spLocks noChangeArrowheads="1"/>
          </p:cNvSpPr>
          <p:nvPr/>
        </p:nvSpPr>
        <p:spPr bwMode="auto">
          <a:xfrm>
            <a:off x="1763713" y="3746500"/>
            <a:ext cx="360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С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643438" y="1597025"/>
            <a:ext cx="0" cy="4968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38" y="1782763"/>
            <a:ext cx="100965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 стрелкой 18"/>
          <p:cNvCxnSpPr/>
          <p:nvPr/>
        </p:nvCxnSpPr>
        <p:spPr>
          <a:xfrm flipV="1">
            <a:off x="6869113" y="1412875"/>
            <a:ext cx="0" cy="27019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580063" y="3573463"/>
            <a:ext cx="2592387" cy="47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5" name="TextBox 21"/>
          <p:cNvSpPr txBox="1">
            <a:spLocks noChangeArrowheads="1"/>
          </p:cNvSpPr>
          <p:nvPr/>
        </p:nvSpPr>
        <p:spPr bwMode="auto">
          <a:xfrm>
            <a:off x="6659563" y="1412875"/>
            <a:ext cx="209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9476" name="TextBox 22"/>
          <p:cNvSpPr txBox="1">
            <a:spLocks noChangeArrowheads="1"/>
          </p:cNvSpPr>
          <p:nvPr/>
        </p:nvSpPr>
        <p:spPr bwMode="auto">
          <a:xfrm>
            <a:off x="7956550" y="3535363"/>
            <a:ext cx="28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19477" name="TextBox 23"/>
          <p:cNvSpPr txBox="1">
            <a:spLocks noChangeArrowheads="1"/>
          </p:cNvSpPr>
          <p:nvPr/>
        </p:nvSpPr>
        <p:spPr bwMode="auto">
          <a:xfrm>
            <a:off x="6826250" y="3284538"/>
            <a:ext cx="279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А</a:t>
            </a:r>
          </a:p>
        </p:txBody>
      </p:sp>
      <p:sp>
        <p:nvSpPr>
          <p:cNvPr id="19478" name="TextBox 24"/>
          <p:cNvSpPr txBox="1">
            <a:spLocks noChangeArrowheads="1"/>
          </p:cNvSpPr>
          <p:nvPr/>
        </p:nvSpPr>
        <p:spPr bwMode="auto">
          <a:xfrm>
            <a:off x="6854825" y="1597025"/>
            <a:ext cx="222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В</a:t>
            </a:r>
          </a:p>
        </p:txBody>
      </p:sp>
      <p:sp>
        <p:nvSpPr>
          <p:cNvPr id="19479" name="TextBox 25"/>
          <p:cNvSpPr txBox="1">
            <a:spLocks noChangeArrowheads="1"/>
          </p:cNvSpPr>
          <p:nvPr/>
        </p:nvSpPr>
        <p:spPr bwMode="auto">
          <a:xfrm>
            <a:off x="5734050" y="3573463"/>
            <a:ext cx="280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С</a:t>
            </a:r>
          </a:p>
        </p:txBody>
      </p:sp>
      <p:pic>
        <p:nvPicPr>
          <p:cNvPr id="1948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4857750"/>
            <a:ext cx="16097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" name="Прямая со стрелкой 19463"/>
          <p:cNvCxnSpPr>
            <a:stCxn id="19486" idx="2"/>
          </p:cNvCxnSpPr>
          <p:nvPr/>
        </p:nvCxnSpPr>
        <p:spPr>
          <a:xfrm>
            <a:off x="1223963" y="5810250"/>
            <a:ext cx="14398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2" name="TextBox 19464"/>
          <p:cNvSpPr txBox="1">
            <a:spLocks noChangeArrowheads="1"/>
          </p:cNvSpPr>
          <p:nvPr/>
        </p:nvSpPr>
        <p:spPr bwMode="auto">
          <a:xfrm>
            <a:off x="2449513" y="5775325"/>
            <a:ext cx="276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cxnSp>
        <p:nvCxnSpPr>
          <p:cNvPr id="5" name="Прямая со стрелкой 19466"/>
          <p:cNvCxnSpPr>
            <a:stCxn id="19486" idx="2"/>
          </p:cNvCxnSpPr>
          <p:nvPr/>
        </p:nvCxnSpPr>
        <p:spPr>
          <a:xfrm flipV="1">
            <a:off x="1871663" y="4941888"/>
            <a:ext cx="0" cy="172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4" name="TextBox 19467"/>
          <p:cNvSpPr txBox="1">
            <a:spLocks noChangeArrowheads="1"/>
          </p:cNvSpPr>
          <p:nvPr/>
        </p:nvSpPr>
        <p:spPr bwMode="auto">
          <a:xfrm>
            <a:off x="2298700" y="5516563"/>
            <a:ext cx="200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19485" name="TextBox 19468"/>
          <p:cNvSpPr txBox="1">
            <a:spLocks noChangeArrowheads="1"/>
          </p:cNvSpPr>
          <p:nvPr/>
        </p:nvSpPr>
        <p:spPr bwMode="auto">
          <a:xfrm>
            <a:off x="1816100" y="5888038"/>
            <a:ext cx="552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-1</a:t>
            </a:r>
          </a:p>
        </p:txBody>
      </p:sp>
      <p:pic>
        <p:nvPicPr>
          <p:cNvPr id="19495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582" y="5098256"/>
            <a:ext cx="18669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5652120" y="5960268"/>
            <a:ext cx="216024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19495" idx="2"/>
          </p:cNvCxnSpPr>
          <p:nvPr/>
        </p:nvCxnSpPr>
        <p:spPr>
          <a:xfrm flipH="1" flipV="1">
            <a:off x="6659563" y="4857750"/>
            <a:ext cx="18469" cy="19645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59103" y="4836460"/>
            <a:ext cx="143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у</a:t>
            </a:r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7588587" y="5888593"/>
            <a:ext cx="200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х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7105650" y="562558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6788944" y="5633626"/>
            <a:ext cx="1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1620044" y="4933306"/>
            <a:ext cx="250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у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uk-UA" sz="2800" dirty="0" smtClean="0"/>
              <a:t>б)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481608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uk-UA" sz="2800" dirty="0" smtClean="0"/>
              <a:t>б)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377" y="549275"/>
            <a:ext cx="24193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2124075" y="476250"/>
            <a:ext cx="0" cy="1800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3743325" y="1379538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042988" y="1412875"/>
            <a:ext cx="29527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1908175" y="476250"/>
            <a:ext cx="215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у</a:t>
            </a:r>
          </a:p>
        </p:txBody>
      </p: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2359025" y="1139825"/>
            <a:ext cx="230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/>
              <a:t>1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46138"/>
            <a:ext cx="162877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>
            <a:off x="6156176" y="1988840"/>
            <a:ext cx="22322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7713220" y="753666"/>
            <a:ext cx="0" cy="21470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48784" y="564361"/>
            <a:ext cx="216024" cy="37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у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8100392" y="194535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х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7770433" y="758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</a:t>
            </a:r>
            <a:endParaRPr lang="uk-UA" dirty="0"/>
          </a:p>
        </p:txBody>
      </p:sp>
      <p:sp>
        <p:nvSpPr>
          <p:cNvPr id="17" name="TextBox 16"/>
          <p:cNvSpPr txBox="1"/>
          <p:nvPr/>
        </p:nvSpPr>
        <p:spPr>
          <a:xfrm>
            <a:off x="6372200" y="1945357"/>
            <a:ext cx="37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-3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7879258" y="1741851"/>
            <a:ext cx="24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</a:t>
            </a: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37750" y="3068960"/>
                <a:ext cx="7966698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dirty="0" smtClean="0"/>
                  <a:t>4)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uk-UA" b="0" i="1" smtClean="0">
                                <a:latin typeface="Cambria Math"/>
                              </a:rPr>
                              <m:t>х</m:t>
                            </m:r>
                          </m:e>
                        </m:d>
                        <m:r>
                          <a:rPr lang="uk-UA" b="0" i="1" smtClean="0">
                            <a:latin typeface="Cambria Math"/>
                          </a:rPr>
                          <m:t>−1)</m:t>
                        </m:r>
                      </m:e>
                      <m:sup>
                        <m:r>
                          <a:rPr lang="uk-UA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uk-UA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uk-UA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uk-UA" b="0" i="1" smtClean="0">
                            <a:latin typeface="Cambria Math"/>
                          </a:rPr>
                          <m:t>(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uk-UA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uk-UA" b="0" i="1" smtClean="0">
                                <a:latin typeface="Cambria Math"/>
                              </a:rPr>
                              <m:t>у</m:t>
                            </m:r>
                          </m:e>
                        </m:d>
                        <m:r>
                          <a:rPr lang="uk-UA" b="0" i="1" smtClean="0">
                            <a:latin typeface="Cambria Math"/>
                          </a:rPr>
                          <m:t>−1)</m:t>
                        </m:r>
                      </m:e>
                      <m:sup>
                        <m:r>
                          <a:rPr lang="uk-UA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uk-UA" b="0" i="1" smtClean="0">
                        <a:latin typeface="Cambria Math"/>
                        <a:ea typeface="Cambria Math"/>
                      </a:rPr>
                      <m:t>≤2</m:t>
                    </m:r>
                  </m:oMath>
                </a14:m>
                <a:r>
                  <a:rPr lang="uk-UA" dirty="0" smtClean="0"/>
                  <a:t> </a:t>
                </a:r>
                <a:r>
                  <a:rPr lang="en-US" dirty="0" smtClean="0"/>
                  <a:t>                                        </a:t>
                </a:r>
                <a:r>
                  <a:rPr lang="uk-UA" dirty="0" smtClean="0"/>
                  <a:t>4</a:t>
                </a:r>
                <a:r>
                  <a:rPr lang="uk-UA" dirty="0" smtClean="0"/>
                  <a:t>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uk-UA" i="1" dirty="0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uk-UA" i="1" dirty="0" smtClean="0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uk-UA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uk-UA" b="0" i="1" dirty="0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uk-UA" b="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(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uk-UA" b="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uk-UA" b="0" i="1" dirty="0" smtClean="0">
                                        <a:latin typeface="Cambria Math"/>
                                      </a:rPr>
                                      <m:t>у</m:t>
                                    </m:r>
                                  </m:e>
                                </m:d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−3)</m:t>
                                </m:r>
                              </m:e>
                              <m:sup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uk-UA" b="0" i="1" dirty="0" smtClean="0">
                                <a:latin typeface="Cambria Math"/>
                                <a:ea typeface="Cambria Math"/>
                              </a:rPr>
                              <m:t>≤9</m:t>
                            </m:r>
                          </m:e>
                          <m:e>
                            <m:sSup>
                              <m:sSupPr>
                                <m:ctrlPr>
                                  <a:rPr lang="uk-UA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(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uk-UA" b="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uk-UA" b="0" i="1" dirty="0" smtClean="0"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</m:d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−3)</m:t>
                                </m:r>
                              </m:e>
                              <m:sup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uk-UA" b="0" i="1" dirty="0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uk-UA" b="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у</m:t>
                                </m:r>
                              </m:e>
                              <m:sup>
                                <m:r>
                                  <a:rPr lang="uk-UA" b="0" i="1" dirty="0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uk-UA" b="0" i="1" dirty="0" smtClean="0">
                                <a:latin typeface="Cambria Math"/>
                                <a:ea typeface="Cambria Math"/>
                              </a:rPr>
                              <m:t>≤9</m:t>
                            </m:r>
                          </m:e>
                        </m:eqArr>
                      </m:e>
                    </m:d>
                  </m:oMath>
                </a14:m>
                <a:r>
                  <a:rPr lang="uk-UA" dirty="0" smtClean="0"/>
                  <a:t>   </a:t>
                </a:r>
                <a:endParaRPr lang="uk-UA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50" y="3068960"/>
                <a:ext cx="7966698" cy="710194"/>
              </a:xfrm>
              <a:prstGeom prst="rect">
                <a:avLst/>
              </a:prstGeom>
              <a:blipFill rotWithShape="1">
                <a:blip r:embed="rId4"/>
                <a:stretch>
                  <a:fillRect l="-6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/>
          <p:cNvCxnSpPr/>
          <p:nvPr/>
        </p:nvCxnSpPr>
        <p:spPr>
          <a:xfrm>
            <a:off x="4572000" y="527355"/>
            <a:ext cx="0" cy="453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932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№1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Які з пар чисел (3;-9), (0;1), (0;0) є </a:t>
            </a:r>
            <a:r>
              <a:rPr lang="uk-UA" dirty="0" err="1" smtClean="0"/>
              <a:t>розв</a:t>
            </a:r>
            <a:r>
              <a:rPr lang="en-US" dirty="0" smtClean="0"/>
              <a:t>`</a:t>
            </a:r>
            <a:r>
              <a:rPr lang="uk-UA" dirty="0" err="1" smtClean="0"/>
              <a:t>язками</a:t>
            </a:r>
            <a:r>
              <a:rPr lang="uk-UA" dirty="0" smtClean="0"/>
              <a:t> нерівності:</a:t>
            </a: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2х</a:t>
            </a:r>
            <a:r>
              <a:rPr lang="uk-UA" baseline="30000" dirty="0" smtClean="0"/>
              <a:t>2</a:t>
            </a:r>
            <a:r>
              <a:rPr lang="uk-UA" dirty="0" smtClean="0"/>
              <a:t>-4у≤ху?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/>
          </a:p>
        </p:txBody>
      </p:sp>
      <p:graphicFrame>
        <p:nvGraphicFramePr>
          <p:cNvPr id="3076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4013200" y="3244850"/>
            <a:ext cx="1841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uk-UA"/>
          </a:p>
          <a:p>
            <a:endParaRPr lang="uk-UA"/>
          </a:p>
          <a:p>
            <a:endParaRPr lang="uk-UA"/>
          </a:p>
          <a:p>
            <a:endParaRPr lang="uk-UA"/>
          </a:p>
          <a:p>
            <a:endParaRPr lang="uk-UA"/>
          </a:p>
          <a:p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775" y="4121150"/>
            <a:ext cx="3816350" cy="14684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 </a:t>
            </a:r>
            <a:r>
              <a:rPr lang="uk-UA" sz="3200" dirty="0">
                <a:solidFill>
                  <a:schemeClr val="tx1"/>
                </a:solidFill>
              </a:rPr>
              <a:t>Відповідь:  (0;1),(0;0)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№2</a:t>
            </a:r>
          </a:p>
        </p:txBody>
      </p:sp>
      <p:sp>
        <p:nvSpPr>
          <p:cNvPr id="6" name="Объект 5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628800"/>
            <a:ext cx="8229600" cy="4525963"/>
          </a:xfrm>
          <a:blipFill rotWithShape="1">
            <a:blip r:embed="rId2"/>
            <a:stretch>
              <a:fillRect l="-1704" t="-1750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4263" y="4797425"/>
            <a:ext cx="4968875" cy="12239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u="sng" dirty="0">
                <a:solidFill>
                  <a:schemeClr val="tx1"/>
                </a:solidFill>
              </a:rPr>
              <a:t>Відповідь: а)</a:t>
            </a:r>
            <a:r>
              <a:rPr lang="uk-UA" sz="3600" dirty="0">
                <a:solidFill>
                  <a:schemeClr val="tx1"/>
                </a:solidFill>
              </a:rPr>
              <a:t>(0;1),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б)(0;10)</a:t>
            </a:r>
            <a:r>
              <a:rPr lang="en-US" sz="3600" dirty="0">
                <a:solidFill>
                  <a:schemeClr val="tx1"/>
                </a:solidFill>
              </a:rPr>
              <a:t>.</a:t>
            </a:r>
            <a:endParaRPr lang="uk-U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№3</a:t>
            </a: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3"/>
            <a:stretch>
              <a:fillRect l="-1630" t="-1752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 dirty="0" smtClean="0"/>
              <a:t> </a:t>
            </a:r>
            <a:endParaRPr lang="uk-UA" dirty="0"/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071094" y="5154116"/>
            <a:ext cx="2669257" cy="523220"/>
          </a:xfrm>
          <a:prstGeom prst="rect">
            <a:avLst/>
          </a:prstGeom>
          <a:blipFill rotWithShape="1">
            <a:blip r:embed="rId4"/>
            <a:stretch>
              <a:fillRect l="-4795" t="-10465" b="-32558"/>
            </a:stretch>
          </a:blipFill>
        </p:spPr>
        <p:txBody>
          <a:bodyPr/>
          <a:lstStyle/>
          <a:p>
            <a:r>
              <a:rPr lang="uk-UA">
                <a:noFill/>
              </a:rPr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561975" y="714375"/>
          <a:ext cx="2684466" cy="2219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11"/>
                <a:gridCol w="447411"/>
                <a:gridCol w="447411"/>
                <a:gridCol w="447411"/>
                <a:gridCol w="447411"/>
                <a:gridCol w="447411"/>
              </a:tblGrid>
              <a:tr h="36596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  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uk-UA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673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673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673">
                <a:tc>
                  <a:txBody>
                    <a:bodyPr/>
                    <a:lstStyle/>
                    <a:p>
                      <a:r>
                        <a:rPr lang="uk-UA" sz="1800" smtClean="0"/>
                        <a:t> -4</a:t>
                      </a:r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2</a:t>
                      </a:r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х</a:t>
                      </a:r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673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673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22" marR="91422" marT="45745" marB="4574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0" name="Прямая со стрелкой 9"/>
          <p:cNvCxnSpPr>
            <a:endCxn id="8" idx="0"/>
          </p:cNvCxnSpPr>
          <p:nvPr/>
        </p:nvCxnSpPr>
        <p:spPr>
          <a:xfrm flipH="1" flipV="1">
            <a:off x="1904208" y="714375"/>
            <a:ext cx="26192" cy="2233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8" idx="3"/>
          </p:cNvCxnSpPr>
          <p:nvPr/>
        </p:nvCxnSpPr>
        <p:spPr>
          <a:xfrm flipV="1">
            <a:off x="633413" y="1824037"/>
            <a:ext cx="2613028" cy="6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76313" y="735013"/>
            <a:ext cx="0" cy="22320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339975" y="735013"/>
            <a:ext cx="0" cy="223202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Объект 7"/>
          <p:cNvGraphicFramePr>
            <a:graphicFrameLocks noGrp="1"/>
          </p:cNvGraphicFramePr>
          <p:nvPr>
            <p:ph idx="1"/>
          </p:nvPr>
        </p:nvGraphicFramePr>
        <p:xfrm>
          <a:off x="573088" y="3705225"/>
          <a:ext cx="2571750" cy="2352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552"/>
                <a:gridCol w="442772"/>
                <a:gridCol w="421551"/>
                <a:gridCol w="428625"/>
                <a:gridCol w="428625"/>
                <a:gridCol w="428625"/>
              </a:tblGrid>
              <a:tr h="397386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  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uk-UA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5743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</a:t>
                      </a:r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7386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i="1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7386"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</a:t>
                      </a:r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-1</a:t>
                      </a:r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</a:t>
                      </a:r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х</a:t>
                      </a:r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7386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7386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64" marR="91464" marT="45713" marB="45713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2" name="Прямая со стрелкой 31"/>
          <p:cNvCxnSpPr>
            <a:endCxn id="30" idx="0"/>
          </p:cNvCxnSpPr>
          <p:nvPr/>
        </p:nvCxnSpPr>
        <p:spPr>
          <a:xfrm flipH="1" flipV="1">
            <a:off x="1858963" y="3705225"/>
            <a:ext cx="11112" cy="2376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34988" y="4854575"/>
            <a:ext cx="2711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5084763" y="874713"/>
          <a:ext cx="2471735" cy="2194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105"/>
                <a:gridCol w="353105"/>
                <a:gridCol w="353105"/>
                <a:gridCol w="353105"/>
                <a:gridCol w="353105"/>
                <a:gridCol w="353105"/>
                <a:gridCol w="353105"/>
              </a:tblGrid>
              <a:tr h="365654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 у</a:t>
                      </a:r>
                      <a:endParaRPr lang="uk-UA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654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  3</a:t>
                      </a:r>
                      <a:endParaRPr lang="uk-UA" sz="14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65654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65654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</a:t>
                      </a:r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65654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-</a:t>
                      </a:r>
                      <a:r>
                        <a:rPr lang="uk-UA" sz="1400" dirty="0" smtClean="0"/>
                        <a:t>1</a:t>
                      </a:r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х</a:t>
                      </a:r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65654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697" marB="4569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4" name="Прямая со стрелкой 53"/>
          <p:cNvCxnSpPr/>
          <p:nvPr/>
        </p:nvCxnSpPr>
        <p:spPr>
          <a:xfrm flipV="1">
            <a:off x="6127750" y="846138"/>
            <a:ext cx="0" cy="2222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157788" y="2365375"/>
            <a:ext cx="23764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003800" y="1196975"/>
            <a:ext cx="252095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5084763" y="2708275"/>
            <a:ext cx="252095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16" name="TextBox 68"/>
          <p:cNvSpPr txBox="1">
            <a:spLocks noChangeArrowheads="1"/>
          </p:cNvSpPr>
          <p:nvPr/>
        </p:nvSpPr>
        <p:spPr bwMode="auto">
          <a:xfrm>
            <a:off x="461963" y="612775"/>
            <a:ext cx="365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а)</a:t>
            </a:r>
          </a:p>
        </p:txBody>
      </p:sp>
      <p:sp>
        <p:nvSpPr>
          <p:cNvPr id="6317" name="TextBox 69"/>
          <p:cNvSpPr txBox="1">
            <a:spLocks noChangeArrowheads="1"/>
          </p:cNvSpPr>
          <p:nvPr/>
        </p:nvSpPr>
        <p:spPr bwMode="auto">
          <a:xfrm>
            <a:off x="4579938" y="849313"/>
            <a:ext cx="450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б)</a:t>
            </a: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251075" y="3744913"/>
            <a:ext cx="0" cy="23764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406525" y="3744913"/>
            <a:ext cx="0" cy="22733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20" name="TextBox 75"/>
          <p:cNvSpPr txBox="1">
            <a:spLocks noChangeArrowheads="1"/>
          </p:cNvSpPr>
          <p:nvPr/>
        </p:nvSpPr>
        <p:spPr bwMode="auto">
          <a:xfrm>
            <a:off x="319088" y="3521075"/>
            <a:ext cx="381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в)</a:t>
            </a:r>
          </a:p>
        </p:txBody>
      </p:sp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4379913" y="3259138"/>
          <a:ext cx="3479800" cy="292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</a:tblGrid>
              <a:tr h="36572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  у</a:t>
                      </a:r>
                      <a:endParaRPr lang="uk-UA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о</a:t>
                      </a:r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1</a:t>
                      </a:r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3</a:t>
                      </a:r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х</a:t>
                      </a:r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720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3" marR="91433" marT="45711" marB="4571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9" name="Прямая со стрелкой 78"/>
          <p:cNvCxnSpPr/>
          <p:nvPr/>
        </p:nvCxnSpPr>
        <p:spPr>
          <a:xfrm flipV="1">
            <a:off x="6065838" y="3294063"/>
            <a:ext cx="0" cy="2736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endCxn id="77" idx="3"/>
          </p:cNvCxnSpPr>
          <p:nvPr/>
        </p:nvCxnSpPr>
        <p:spPr>
          <a:xfrm>
            <a:off x="4427538" y="4710113"/>
            <a:ext cx="3432175" cy="11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06" name="TextBox 91"/>
          <p:cNvSpPr txBox="1">
            <a:spLocks noChangeArrowheads="1"/>
          </p:cNvSpPr>
          <p:nvPr/>
        </p:nvSpPr>
        <p:spPr bwMode="auto">
          <a:xfrm>
            <a:off x="4383088" y="2924175"/>
            <a:ext cx="452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г)</a:t>
            </a:r>
          </a:p>
        </p:txBody>
      </p:sp>
      <p:sp>
        <p:nvSpPr>
          <p:cNvPr id="101" name="Полилиния 100"/>
          <p:cNvSpPr/>
          <p:nvPr/>
        </p:nvSpPr>
        <p:spPr>
          <a:xfrm>
            <a:off x="6443663" y="3268663"/>
            <a:ext cx="1393825" cy="1160462"/>
          </a:xfrm>
          <a:custGeom>
            <a:avLst/>
            <a:gdLst>
              <a:gd name="connsiteX0" fmla="*/ 0 w 1393371"/>
              <a:gd name="connsiteY0" fmla="*/ 0 h 1161143"/>
              <a:gd name="connsiteX1" fmla="*/ 101600 w 1393371"/>
              <a:gd name="connsiteY1" fmla="*/ 362857 h 1161143"/>
              <a:gd name="connsiteX2" fmla="*/ 232228 w 1393371"/>
              <a:gd name="connsiteY2" fmla="*/ 566057 h 1161143"/>
              <a:gd name="connsiteX3" fmla="*/ 464457 w 1393371"/>
              <a:gd name="connsiteY3" fmla="*/ 827314 h 1161143"/>
              <a:gd name="connsiteX4" fmla="*/ 740228 w 1393371"/>
              <a:gd name="connsiteY4" fmla="*/ 986971 h 1161143"/>
              <a:gd name="connsiteX5" fmla="*/ 986971 w 1393371"/>
              <a:gd name="connsiteY5" fmla="*/ 1088571 h 1161143"/>
              <a:gd name="connsiteX6" fmla="*/ 1393371 w 1393371"/>
              <a:gd name="connsiteY6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3371" h="1161143">
                <a:moveTo>
                  <a:pt x="0" y="0"/>
                </a:moveTo>
                <a:cubicBezTo>
                  <a:pt x="31447" y="134257"/>
                  <a:pt x="62895" y="268514"/>
                  <a:pt x="101600" y="362857"/>
                </a:cubicBezTo>
                <a:cubicBezTo>
                  <a:pt x="140305" y="457200"/>
                  <a:pt x="171752" y="488648"/>
                  <a:pt x="232228" y="566057"/>
                </a:cubicBezTo>
                <a:cubicBezTo>
                  <a:pt x="292704" y="643466"/>
                  <a:pt x="379790" y="757162"/>
                  <a:pt x="464457" y="827314"/>
                </a:cubicBezTo>
                <a:cubicBezTo>
                  <a:pt x="549124" y="897466"/>
                  <a:pt x="653142" y="943428"/>
                  <a:pt x="740228" y="986971"/>
                </a:cubicBezTo>
                <a:cubicBezTo>
                  <a:pt x="827314" y="1030514"/>
                  <a:pt x="878114" y="1059542"/>
                  <a:pt x="986971" y="1088571"/>
                </a:cubicBezTo>
                <a:cubicBezTo>
                  <a:pt x="1095828" y="1117600"/>
                  <a:pt x="1330476" y="1153886"/>
                  <a:pt x="1393371" y="1161143"/>
                </a:cubicBezTo>
              </a:path>
            </a:pathLst>
          </a:cu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4" name="Полилиния 103"/>
          <p:cNvSpPr/>
          <p:nvPr/>
        </p:nvSpPr>
        <p:spPr>
          <a:xfrm>
            <a:off x="4387850" y="5010150"/>
            <a:ext cx="1422400" cy="1174750"/>
          </a:xfrm>
          <a:custGeom>
            <a:avLst/>
            <a:gdLst>
              <a:gd name="connsiteX0" fmla="*/ 0 w 1422400"/>
              <a:gd name="connsiteY0" fmla="*/ 0 h 1175657"/>
              <a:gd name="connsiteX1" fmla="*/ 435429 w 1422400"/>
              <a:gd name="connsiteY1" fmla="*/ 87086 h 1175657"/>
              <a:gd name="connsiteX2" fmla="*/ 870857 w 1422400"/>
              <a:gd name="connsiteY2" fmla="*/ 261257 h 1175657"/>
              <a:gd name="connsiteX3" fmla="*/ 1103086 w 1422400"/>
              <a:gd name="connsiteY3" fmla="*/ 464457 h 1175657"/>
              <a:gd name="connsiteX4" fmla="*/ 1291772 w 1422400"/>
              <a:gd name="connsiteY4" fmla="*/ 812800 h 1175657"/>
              <a:gd name="connsiteX5" fmla="*/ 1422400 w 1422400"/>
              <a:gd name="connsiteY5" fmla="*/ 1175657 h 1175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2400" h="1175657">
                <a:moveTo>
                  <a:pt x="0" y="0"/>
                </a:moveTo>
                <a:cubicBezTo>
                  <a:pt x="145143" y="21771"/>
                  <a:pt x="290286" y="43543"/>
                  <a:pt x="435429" y="87086"/>
                </a:cubicBezTo>
                <a:cubicBezTo>
                  <a:pt x="580572" y="130629"/>
                  <a:pt x="759581" y="198362"/>
                  <a:pt x="870857" y="261257"/>
                </a:cubicBezTo>
                <a:cubicBezTo>
                  <a:pt x="982133" y="324152"/>
                  <a:pt x="1032933" y="372533"/>
                  <a:pt x="1103086" y="464457"/>
                </a:cubicBezTo>
                <a:cubicBezTo>
                  <a:pt x="1173239" y="556381"/>
                  <a:pt x="1238553" y="694267"/>
                  <a:pt x="1291772" y="812800"/>
                </a:cubicBezTo>
                <a:cubicBezTo>
                  <a:pt x="1344991" y="931333"/>
                  <a:pt x="1400629" y="1117600"/>
                  <a:pt x="1422400" y="1175657"/>
                </a:cubicBezTo>
              </a:path>
            </a:pathLst>
          </a:cu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409" name="TextBox 3"/>
          <p:cNvSpPr txBox="1">
            <a:spLocks noChangeArrowheads="1"/>
          </p:cNvSpPr>
          <p:nvPr/>
        </p:nvSpPr>
        <p:spPr bwMode="auto">
          <a:xfrm>
            <a:off x="633413" y="212725"/>
            <a:ext cx="7165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2000"/>
              <a:t>Розв</a:t>
            </a:r>
            <a:r>
              <a:rPr lang="en-US" sz="2000"/>
              <a:t>`</a:t>
            </a:r>
            <a:r>
              <a:rPr lang="uk-UA" sz="2000"/>
              <a:t>зком нерівності є частина площини не блакитного кольору</a:t>
            </a:r>
          </a:p>
        </p:txBody>
      </p:sp>
      <p:sp>
        <p:nvSpPr>
          <p:cNvPr id="6410" name="TextBox 1"/>
          <p:cNvSpPr txBox="1">
            <a:spLocks noChangeArrowheads="1"/>
          </p:cNvSpPr>
          <p:nvPr/>
        </p:nvSpPr>
        <p:spPr bwMode="auto">
          <a:xfrm>
            <a:off x="774700" y="2924175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uk-UA" sz="2400"/>
              <a:t>-4≤х&lt;2</a:t>
            </a:r>
          </a:p>
        </p:txBody>
      </p:sp>
      <p:sp>
        <p:nvSpPr>
          <p:cNvPr id="6411" name="TextBox 4"/>
          <p:cNvSpPr txBox="1">
            <a:spLocks noChangeArrowheads="1"/>
          </p:cNvSpPr>
          <p:nvPr/>
        </p:nvSpPr>
        <p:spPr bwMode="auto">
          <a:xfrm>
            <a:off x="7605713" y="982663"/>
            <a:ext cx="1287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2400"/>
              <a:t>-1&lt;у&lt;3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5616" y="6109307"/>
            <a:ext cx="1368152" cy="46166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6413" name="TextBox 10"/>
          <p:cNvSpPr txBox="1">
            <a:spLocks noChangeArrowheads="1"/>
          </p:cNvSpPr>
          <p:nvPr/>
        </p:nvSpPr>
        <p:spPr bwMode="auto">
          <a:xfrm>
            <a:off x="5651500" y="6184900"/>
            <a:ext cx="1368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  </a:t>
            </a:r>
            <a:r>
              <a:rPr lang="uk-UA" sz="2400"/>
              <a:t>ху&gt;3</a:t>
            </a:r>
          </a:p>
        </p:txBody>
      </p:sp>
    </p:spTree>
  </p:cSld>
  <p:clrMapOvr>
    <a:masterClrMapping/>
  </p:clrMapOvr>
  <p:transition advTm="1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17500"/>
            <a:ext cx="1223963" cy="245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extBox 35"/>
          <p:cNvSpPr txBox="1">
            <a:spLocks noChangeArrowheads="1"/>
          </p:cNvSpPr>
          <p:nvPr/>
        </p:nvSpPr>
        <p:spPr bwMode="auto">
          <a:xfrm>
            <a:off x="1417638" y="263525"/>
            <a:ext cx="144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7172" name="TextBox 36"/>
          <p:cNvSpPr txBox="1">
            <a:spLocks noChangeArrowheads="1"/>
          </p:cNvSpPr>
          <p:nvPr/>
        </p:nvSpPr>
        <p:spPr bwMode="auto">
          <a:xfrm>
            <a:off x="2987675" y="1670050"/>
            <a:ext cx="1127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7173" name="TextBox 37"/>
          <p:cNvSpPr txBox="1">
            <a:spLocks noChangeArrowheads="1"/>
          </p:cNvSpPr>
          <p:nvPr/>
        </p:nvSpPr>
        <p:spPr bwMode="auto">
          <a:xfrm>
            <a:off x="1417638" y="1339850"/>
            <a:ext cx="134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515938" y="1709738"/>
            <a:ext cx="26590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1639888" y="338138"/>
            <a:ext cx="0" cy="24352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TextBox 45"/>
          <p:cNvSpPr txBox="1">
            <a:spLocks noChangeArrowheads="1"/>
          </p:cNvSpPr>
          <p:nvPr/>
        </p:nvSpPr>
        <p:spPr bwMode="auto">
          <a:xfrm>
            <a:off x="250825" y="338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д)</a:t>
            </a:r>
          </a:p>
        </p:txBody>
      </p:sp>
      <p:sp>
        <p:nvSpPr>
          <p:cNvPr id="7177" name="TextBox 46"/>
          <p:cNvSpPr txBox="1">
            <a:spLocks noChangeArrowheads="1"/>
          </p:cNvSpPr>
          <p:nvPr/>
        </p:nvSpPr>
        <p:spPr bwMode="auto">
          <a:xfrm>
            <a:off x="1624013" y="1411288"/>
            <a:ext cx="30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 flipV="1">
            <a:off x="1830388" y="1654175"/>
            <a:ext cx="0" cy="1111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5123" idx="3"/>
            <a:endCxn id="7177" idx="1"/>
          </p:cNvCxnSpPr>
          <p:nvPr/>
        </p:nvCxnSpPr>
        <p:spPr>
          <a:xfrm>
            <a:off x="1624013" y="1546225"/>
            <a:ext cx="0" cy="5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624013" y="1268413"/>
            <a:ext cx="746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1" name="TextBox 5125"/>
          <p:cNvSpPr txBox="1">
            <a:spLocks noChangeArrowheads="1"/>
          </p:cNvSpPr>
          <p:nvPr/>
        </p:nvSpPr>
        <p:spPr bwMode="auto">
          <a:xfrm>
            <a:off x="1417638" y="1125538"/>
            <a:ext cx="206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3</a:t>
            </a:r>
          </a:p>
        </p:txBody>
      </p:sp>
      <p:cxnSp>
        <p:nvCxnSpPr>
          <p:cNvPr id="5144" name="Прямая со стрелкой 5143"/>
          <p:cNvCxnSpPr/>
          <p:nvPr/>
        </p:nvCxnSpPr>
        <p:spPr>
          <a:xfrm>
            <a:off x="455613" y="454025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6" name="Прямая со стрелкой 5145"/>
          <p:cNvCxnSpPr/>
          <p:nvPr/>
        </p:nvCxnSpPr>
        <p:spPr>
          <a:xfrm>
            <a:off x="455613" y="454025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0" name="Прямая со стрелкой 5149"/>
          <p:cNvCxnSpPr/>
          <p:nvPr/>
        </p:nvCxnSpPr>
        <p:spPr>
          <a:xfrm>
            <a:off x="5129213" y="178117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5" name="TextBox 68"/>
          <p:cNvSpPr txBox="1">
            <a:spLocks noChangeArrowheads="1"/>
          </p:cNvSpPr>
          <p:nvPr/>
        </p:nvSpPr>
        <p:spPr bwMode="auto">
          <a:xfrm>
            <a:off x="2670175" y="3459163"/>
            <a:ext cx="522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ж)</a:t>
            </a:r>
          </a:p>
        </p:txBody>
      </p:sp>
      <p:pic>
        <p:nvPicPr>
          <p:cNvPr id="9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3459163"/>
            <a:ext cx="220027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52" name="Прямая со стрелкой 5151"/>
          <p:cNvCxnSpPr/>
          <p:nvPr/>
        </p:nvCxnSpPr>
        <p:spPr>
          <a:xfrm>
            <a:off x="3076575" y="4851400"/>
            <a:ext cx="22002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4" name="Прямая со стрелкой 5153"/>
          <p:cNvCxnSpPr/>
          <p:nvPr/>
        </p:nvCxnSpPr>
        <p:spPr>
          <a:xfrm flipV="1">
            <a:off x="4176713" y="3459163"/>
            <a:ext cx="0" cy="2162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9" name="TextBox 5154"/>
          <p:cNvSpPr txBox="1">
            <a:spLocks noChangeArrowheads="1"/>
          </p:cNvSpPr>
          <p:nvPr/>
        </p:nvSpPr>
        <p:spPr bwMode="auto">
          <a:xfrm>
            <a:off x="3846513" y="3459163"/>
            <a:ext cx="153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7190" name="TextBox 5155"/>
          <p:cNvSpPr txBox="1">
            <a:spLocks noChangeArrowheads="1"/>
          </p:cNvSpPr>
          <p:nvPr/>
        </p:nvSpPr>
        <p:spPr bwMode="auto">
          <a:xfrm>
            <a:off x="5032375" y="4843463"/>
            <a:ext cx="206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7191" name="TextBox 5156"/>
          <p:cNvSpPr txBox="1">
            <a:spLocks noChangeArrowheads="1"/>
          </p:cNvSpPr>
          <p:nvPr/>
        </p:nvSpPr>
        <p:spPr bwMode="auto">
          <a:xfrm>
            <a:off x="3851275" y="4521200"/>
            <a:ext cx="144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135" name="Полилиния 134"/>
          <p:cNvSpPr/>
          <p:nvPr/>
        </p:nvSpPr>
        <p:spPr>
          <a:xfrm rot="5400000">
            <a:off x="6248400" y="550863"/>
            <a:ext cx="1646238" cy="2163762"/>
          </a:xfrm>
          <a:custGeom>
            <a:avLst/>
            <a:gdLst>
              <a:gd name="connsiteX0" fmla="*/ 0 w 1645920"/>
              <a:gd name="connsiteY0" fmla="*/ 0 h 2164127"/>
              <a:gd name="connsiteX1" fmla="*/ 76200 w 1645920"/>
              <a:gd name="connsiteY1" fmla="*/ 731520 h 2164127"/>
              <a:gd name="connsiteX2" fmla="*/ 441960 w 1645920"/>
              <a:gd name="connsiteY2" fmla="*/ 1828800 h 2164127"/>
              <a:gd name="connsiteX3" fmla="*/ 807720 w 1645920"/>
              <a:gd name="connsiteY3" fmla="*/ 2164080 h 2164127"/>
              <a:gd name="connsiteX4" fmla="*/ 1173480 w 1645920"/>
              <a:gd name="connsiteY4" fmla="*/ 1813560 h 2164127"/>
              <a:gd name="connsiteX5" fmla="*/ 1539240 w 1645920"/>
              <a:gd name="connsiteY5" fmla="*/ 731520 h 2164127"/>
              <a:gd name="connsiteX6" fmla="*/ 1645920 w 1645920"/>
              <a:gd name="connsiteY6" fmla="*/ 15240 h 216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5920" h="2164127">
                <a:moveTo>
                  <a:pt x="0" y="0"/>
                </a:moveTo>
                <a:cubicBezTo>
                  <a:pt x="1270" y="213360"/>
                  <a:pt x="2540" y="426720"/>
                  <a:pt x="76200" y="731520"/>
                </a:cubicBezTo>
                <a:cubicBezTo>
                  <a:pt x="149860" y="1036320"/>
                  <a:pt x="320040" y="1590040"/>
                  <a:pt x="441960" y="1828800"/>
                </a:cubicBezTo>
                <a:cubicBezTo>
                  <a:pt x="563880" y="2067560"/>
                  <a:pt x="685800" y="2166620"/>
                  <a:pt x="807720" y="2164080"/>
                </a:cubicBezTo>
                <a:cubicBezTo>
                  <a:pt x="929640" y="2161540"/>
                  <a:pt x="1051560" y="2052320"/>
                  <a:pt x="1173480" y="1813560"/>
                </a:cubicBezTo>
                <a:cubicBezTo>
                  <a:pt x="1295400" y="1574800"/>
                  <a:pt x="1460500" y="1031240"/>
                  <a:pt x="1539240" y="731520"/>
                </a:cubicBezTo>
                <a:cubicBezTo>
                  <a:pt x="1617980" y="431800"/>
                  <a:pt x="1631950" y="223520"/>
                  <a:pt x="1645920" y="15240"/>
                </a:cubicBezTo>
              </a:path>
            </a:pathLst>
          </a:custGeo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cxnSp>
        <p:nvCxnSpPr>
          <p:cNvPr id="5160" name="Прямая со стрелкой 5159"/>
          <p:cNvCxnSpPr/>
          <p:nvPr/>
        </p:nvCxnSpPr>
        <p:spPr>
          <a:xfrm flipV="1">
            <a:off x="5186363" y="1593850"/>
            <a:ext cx="3116262" cy="396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2" name="Прямая со стрелкой 5161"/>
          <p:cNvCxnSpPr/>
          <p:nvPr/>
        </p:nvCxnSpPr>
        <p:spPr>
          <a:xfrm flipV="1">
            <a:off x="5961063" y="338138"/>
            <a:ext cx="0" cy="2298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5" name="TextBox 5163"/>
          <p:cNvSpPr txBox="1">
            <a:spLocks noChangeArrowheads="1"/>
          </p:cNvSpPr>
          <p:nvPr/>
        </p:nvSpPr>
        <p:spPr bwMode="auto">
          <a:xfrm>
            <a:off x="5724525" y="338138"/>
            <a:ext cx="236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7196" name="TextBox 5164"/>
          <p:cNvSpPr txBox="1">
            <a:spLocks noChangeArrowheads="1"/>
          </p:cNvSpPr>
          <p:nvPr/>
        </p:nvSpPr>
        <p:spPr bwMode="auto">
          <a:xfrm>
            <a:off x="8020050" y="1670050"/>
            <a:ext cx="192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7197" name="TextBox 5165"/>
          <p:cNvSpPr txBox="1">
            <a:spLocks noChangeArrowheads="1"/>
          </p:cNvSpPr>
          <p:nvPr/>
        </p:nvSpPr>
        <p:spPr bwMode="auto">
          <a:xfrm>
            <a:off x="5718175" y="1289050"/>
            <a:ext cx="242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7198" name="TextBox 5166"/>
          <p:cNvSpPr txBox="1">
            <a:spLocks noChangeArrowheads="1"/>
          </p:cNvSpPr>
          <p:nvPr/>
        </p:nvSpPr>
        <p:spPr bwMode="auto">
          <a:xfrm>
            <a:off x="5219700" y="449263"/>
            <a:ext cx="498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е)</a:t>
            </a:r>
          </a:p>
        </p:txBody>
      </p:sp>
      <p:sp>
        <p:nvSpPr>
          <p:cNvPr id="5169" name="TextBox 516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23566" y="1965761"/>
            <a:ext cx="745839" cy="701602"/>
          </a:xfrm>
          <a:prstGeom prst="rect">
            <a:avLst/>
          </a:prstGeom>
          <a:blipFill rotWithShape="1">
            <a:blip r:embed="rId4"/>
            <a:stretch>
              <a:fillRect l="-17213" b="-11207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5170" name="TextBox 516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300192" y="2455865"/>
            <a:ext cx="1368152" cy="523220"/>
          </a:xfrm>
          <a:prstGeom prst="rect">
            <a:avLst/>
          </a:prstGeom>
          <a:blipFill rotWithShape="1">
            <a:blip r:embed="rId5"/>
            <a:stretch>
              <a:fillRect l="-8889"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5172" name="TextBox 517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24128" y="4869793"/>
            <a:ext cx="1445932" cy="523220"/>
          </a:xfrm>
          <a:prstGeom prst="rect">
            <a:avLst/>
          </a:prstGeom>
          <a:blipFill rotWithShape="1">
            <a:blip r:embed="rId6"/>
            <a:stretch>
              <a:fillRect l="-8861"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uk-UA">
                <a:noFill/>
              </a:rPr>
              <a:t> </a:t>
            </a:r>
          </a:p>
        </p:txBody>
      </p:sp>
      <p:pic>
        <p:nvPicPr>
          <p:cNvPr id="15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0" y="317500"/>
            <a:ext cx="1420813" cy="1295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03" name="Picture 2" descr="C:\Users\Катя\Desktop\рис1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001713"/>
            <a:ext cx="19621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Заголовок 3085"/>
          <p:cNvSpPr>
            <a:spLocks noGrp="1" noRot="1" noChangeAspect="1" noMove="1" noResize="1" noEditPoints="1" noAdjustHandles="1" noChangeArrowheads="1" noChangeShapeType="1" noTextEdit="1"/>
          </p:cNvSpPr>
          <p:nvPr>
            <p:ph type="title"/>
          </p:nvPr>
        </p:nvSpPr>
        <p:spPr>
          <a:xfrm>
            <a:off x="395536" y="238418"/>
            <a:ext cx="8229600" cy="1143000"/>
          </a:xfrm>
          <a:blipFill rotWithShape="1">
            <a:blip r:embed="rId3"/>
            <a:stretch>
              <a:fillRect b="-3191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8195" name="Объект 3086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038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uk-UA" smtClean="0"/>
          </a:p>
        </p:txBody>
      </p:sp>
      <p:sp>
        <p:nvSpPr>
          <p:cNvPr id="8196" name="TextBox 3098"/>
          <p:cNvSpPr txBox="1">
            <a:spLocks noChangeArrowheads="1"/>
          </p:cNvSpPr>
          <p:nvPr/>
        </p:nvSpPr>
        <p:spPr bwMode="auto">
          <a:xfrm>
            <a:off x="2051050" y="2565400"/>
            <a:ext cx="217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pic>
        <p:nvPicPr>
          <p:cNvPr id="3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628775"/>
            <a:ext cx="179070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Прямая со стрелкой 31"/>
          <p:cNvCxnSpPr>
            <a:stCxn id="3102" idx="2"/>
            <a:endCxn id="3102" idx="0"/>
          </p:cNvCxnSpPr>
          <p:nvPr/>
        </p:nvCxnSpPr>
        <p:spPr>
          <a:xfrm flipV="1">
            <a:off x="1373188" y="1628775"/>
            <a:ext cx="0" cy="1419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39750" y="2636838"/>
            <a:ext cx="17287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0" name="TextBox 37"/>
          <p:cNvSpPr txBox="1">
            <a:spLocks noChangeArrowheads="1"/>
          </p:cNvSpPr>
          <p:nvPr/>
        </p:nvSpPr>
        <p:spPr bwMode="auto">
          <a:xfrm>
            <a:off x="1116013" y="1557338"/>
            <a:ext cx="257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8201" name="TextBox 38"/>
          <p:cNvSpPr txBox="1">
            <a:spLocks noChangeArrowheads="1"/>
          </p:cNvSpPr>
          <p:nvPr/>
        </p:nvSpPr>
        <p:spPr bwMode="auto">
          <a:xfrm>
            <a:off x="2051050" y="2565400"/>
            <a:ext cx="217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8202" name="TextBox 39"/>
          <p:cNvSpPr txBox="1">
            <a:spLocks noChangeArrowheads="1"/>
          </p:cNvSpPr>
          <p:nvPr/>
        </p:nvSpPr>
        <p:spPr bwMode="auto">
          <a:xfrm>
            <a:off x="1163638" y="2338388"/>
            <a:ext cx="160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8203" name="TextBox 40"/>
          <p:cNvSpPr txBox="1">
            <a:spLocks noChangeArrowheads="1"/>
          </p:cNvSpPr>
          <p:nvPr/>
        </p:nvSpPr>
        <p:spPr bwMode="auto">
          <a:xfrm>
            <a:off x="1163638" y="1925638"/>
            <a:ext cx="239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8204" name="TextBox 41"/>
          <p:cNvSpPr txBox="1">
            <a:spLocks noChangeArrowheads="1"/>
          </p:cNvSpPr>
          <p:nvPr/>
        </p:nvSpPr>
        <p:spPr bwMode="auto">
          <a:xfrm>
            <a:off x="477838" y="1628775"/>
            <a:ext cx="422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1)</a:t>
            </a:r>
          </a:p>
        </p:txBody>
      </p:sp>
      <p:sp>
        <p:nvSpPr>
          <p:cNvPr id="8205" name="TextBox 59"/>
          <p:cNvSpPr txBox="1">
            <a:spLocks noChangeArrowheads="1"/>
          </p:cNvSpPr>
          <p:nvPr/>
        </p:nvSpPr>
        <p:spPr bwMode="auto">
          <a:xfrm>
            <a:off x="4211638" y="1557338"/>
            <a:ext cx="431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2)</a:t>
            </a:r>
          </a:p>
        </p:txBody>
      </p:sp>
      <p:pic>
        <p:nvPicPr>
          <p:cNvPr id="6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1741488"/>
            <a:ext cx="14954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6" name="Прямая со стрелкой 65"/>
          <p:cNvCxnSpPr/>
          <p:nvPr/>
        </p:nvCxnSpPr>
        <p:spPr>
          <a:xfrm flipV="1">
            <a:off x="5788025" y="1682750"/>
            <a:ext cx="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62" idx="1"/>
          </p:cNvCxnSpPr>
          <p:nvPr/>
        </p:nvCxnSpPr>
        <p:spPr>
          <a:xfrm>
            <a:off x="4706938" y="2579688"/>
            <a:ext cx="1635125" cy="4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9" name="TextBox 70"/>
          <p:cNvSpPr txBox="1">
            <a:spLocks noChangeArrowheads="1"/>
          </p:cNvSpPr>
          <p:nvPr/>
        </p:nvSpPr>
        <p:spPr bwMode="auto">
          <a:xfrm>
            <a:off x="6159500" y="2565400"/>
            <a:ext cx="212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8210" name="TextBox 72"/>
          <p:cNvSpPr txBox="1">
            <a:spLocks noChangeArrowheads="1"/>
          </p:cNvSpPr>
          <p:nvPr/>
        </p:nvSpPr>
        <p:spPr bwMode="auto">
          <a:xfrm>
            <a:off x="5527675" y="1630363"/>
            <a:ext cx="206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8211" name="TextBox 73"/>
          <p:cNvSpPr txBox="1">
            <a:spLocks noChangeArrowheads="1"/>
          </p:cNvSpPr>
          <p:nvPr/>
        </p:nvSpPr>
        <p:spPr bwMode="auto">
          <a:xfrm>
            <a:off x="5734050" y="2111375"/>
            <a:ext cx="242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2</a:t>
            </a:r>
          </a:p>
        </p:txBody>
      </p:sp>
      <p:sp>
        <p:nvSpPr>
          <p:cNvPr id="8212" name="TextBox 74"/>
          <p:cNvSpPr txBox="1">
            <a:spLocks noChangeArrowheads="1"/>
          </p:cNvSpPr>
          <p:nvPr/>
        </p:nvSpPr>
        <p:spPr bwMode="auto">
          <a:xfrm>
            <a:off x="5219700" y="2522538"/>
            <a:ext cx="411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-2</a:t>
            </a:r>
          </a:p>
        </p:txBody>
      </p:sp>
      <p:pic>
        <p:nvPicPr>
          <p:cNvPr id="7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4243388"/>
            <a:ext cx="86677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8" name="Прямая со стрелкой 77"/>
          <p:cNvCxnSpPr/>
          <p:nvPr/>
        </p:nvCxnSpPr>
        <p:spPr>
          <a:xfrm>
            <a:off x="688975" y="4973638"/>
            <a:ext cx="17954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76" idx="3"/>
          </p:cNvCxnSpPr>
          <p:nvPr/>
        </p:nvCxnSpPr>
        <p:spPr>
          <a:xfrm flipV="1">
            <a:off x="1951038" y="4076700"/>
            <a:ext cx="0" cy="1671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6" name="TextBox 80"/>
          <p:cNvSpPr txBox="1">
            <a:spLocks noChangeArrowheads="1"/>
          </p:cNvSpPr>
          <p:nvPr/>
        </p:nvSpPr>
        <p:spPr bwMode="auto">
          <a:xfrm>
            <a:off x="1301750" y="4973638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-2</a:t>
            </a:r>
          </a:p>
        </p:txBody>
      </p:sp>
      <p:sp>
        <p:nvSpPr>
          <p:cNvPr id="8217" name="TextBox 81"/>
          <p:cNvSpPr txBox="1">
            <a:spLocks noChangeArrowheads="1"/>
          </p:cNvSpPr>
          <p:nvPr/>
        </p:nvSpPr>
        <p:spPr bwMode="auto">
          <a:xfrm>
            <a:off x="1695450" y="4692650"/>
            <a:ext cx="215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8218" name="TextBox 87"/>
          <p:cNvSpPr txBox="1">
            <a:spLocks noChangeArrowheads="1"/>
          </p:cNvSpPr>
          <p:nvPr/>
        </p:nvSpPr>
        <p:spPr bwMode="auto">
          <a:xfrm>
            <a:off x="2230438" y="4878388"/>
            <a:ext cx="21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8219" name="TextBox 88"/>
          <p:cNvSpPr txBox="1">
            <a:spLocks noChangeArrowheads="1"/>
          </p:cNvSpPr>
          <p:nvPr/>
        </p:nvSpPr>
        <p:spPr bwMode="auto">
          <a:xfrm>
            <a:off x="1695450" y="4024313"/>
            <a:ext cx="179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8220" name="TextBox 90"/>
          <p:cNvSpPr txBox="1">
            <a:spLocks noChangeArrowheads="1"/>
          </p:cNvSpPr>
          <p:nvPr/>
        </p:nvSpPr>
        <p:spPr bwMode="auto">
          <a:xfrm>
            <a:off x="323850" y="4024313"/>
            <a:ext cx="576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3)</a:t>
            </a:r>
          </a:p>
        </p:txBody>
      </p:sp>
      <p:pic>
        <p:nvPicPr>
          <p:cNvPr id="12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4221163"/>
            <a:ext cx="86677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3" name="Прямая соединительная линия 92"/>
          <p:cNvCxnSpPr/>
          <p:nvPr/>
        </p:nvCxnSpPr>
        <p:spPr>
          <a:xfrm flipH="1" flipV="1">
            <a:off x="577850" y="4973638"/>
            <a:ext cx="977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3" name="TextBox 5"/>
          <p:cNvSpPr txBox="1">
            <a:spLocks noChangeArrowheads="1"/>
          </p:cNvSpPr>
          <p:nvPr/>
        </p:nvSpPr>
        <p:spPr bwMode="auto">
          <a:xfrm>
            <a:off x="1403350" y="5062538"/>
            <a:ext cx="547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-2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№4</a:t>
            </a:r>
          </a:p>
        </p:txBody>
      </p:sp>
      <p:sp>
        <p:nvSpPr>
          <p:cNvPr id="9219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uk-UA" dirty="0" smtClean="0"/>
              <a:t>Задайте нерівністю круг з центром у точці М(-3;4) і радіусом 2.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87006805"/>
              </p:ext>
            </p:extLst>
          </p:nvPr>
        </p:nvGraphicFramePr>
        <p:xfrm>
          <a:off x="5148263" y="1600200"/>
          <a:ext cx="3538536" cy="2981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17"/>
                <a:gridCol w="442317"/>
                <a:gridCol w="442317"/>
                <a:gridCol w="442317"/>
                <a:gridCol w="442317"/>
                <a:gridCol w="442317"/>
                <a:gridCol w="442317"/>
                <a:gridCol w="442317"/>
              </a:tblGrid>
              <a:tr h="372666"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666"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800" dirty="0"/>
                    </a:p>
                  </a:txBody>
                  <a:tcPr marL="91435" marR="91435"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9" name="Прямая со стрелкой 8"/>
          <p:cNvCxnSpPr>
            <a:stCxn id="5" idx="2"/>
            <a:endCxn id="5" idx="0"/>
          </p:cNvCxnSpPr>
          <p:nvPr/>
        </p:nvCxnSpPr>
        <p:spPr>
          <a:xfrm flipV="1">
            <a:off x="6917531" y="1600200"/>
            <a:ext cx="0" cy="29813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3"/>
          </p:cNvCxnSpPr>
          <p:nvPr/>
        </p:nvCxnSpPr>
        <p:spPr>
          <a:xfrm>
            <a:off x="5148263" y="3090863"/>
            <a:ext cx="353853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06" name="TextBox 12"/>
          <p:cNvSpPr txBox="1">
            <a:spLocks noChangeArrowheads="1"/>
          </p:cNvSpPr>
          <p:nvPr/>
        </p:nvSpPr>
        <p:spPr bwMode="auto">
          <a:xfrm>
            <a:off x="6624638" y="1530350"/>
            <a:ext cx="306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9307" name="TextBox 13"/>
          <p:cNvSpPr txBox="1">
            <a:spLocks noChangeArrowheads="1"/>
          </p:cNvSpPr>
          <p:nvPr/>
        </p:nvSpPr>
        <p:spPr bwMode="auto">
          <a:xfrm>
            <a:off x="8459788" y="3090863"/>
            <a:ext cx="227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p:sp>
        <p:nvSpPr>
          <p:cNvPr id="9309" name="TextBox 15"/>
          <p:cNvSpPr txBox="1">
            <a:spLocks noChangeArrowheads="1"/>
          </p:cNvSpPr>
          <p:nvPr/>
        </p:nvSpPr>
        <p:spPr bwMode="auto">
          <a:xfrm>
            <a:off x="6624638" y="2697163"/>
            <a:ext cx="269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69603" y="2745143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</a:t>
            </a:r>
            <a:endParaRPr lang="uk-UA" dirty="0"/>
          </a:p>
        </p:txBody>
      </p:sp>
      <p:sp>
        <p:nvSpPr>
          <p:cNvPr id="6" name="Овал 5"/>
          <p:cNvSpPr/>
          <p:nvPr/>
        </p:nvSpPr>
        <p:spPr>
          <a:xfrm>
            <a:off x="5886301" y="1979882"/>
            <a:ext cx="738337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091536" y="274514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-3</a:t>
            </a:r>
            <a:endParaRPr lang="uk-UA" dirty="0"/>
          </a:p>
        </p:txBody>
      </p:sp>
      <p:cxnSp>
        <p:nvCxnSpPr>
          <p:cNvPr id="14" name="Прямая соединительная линия 13"/>
          <p:cNvCxnSpPr>
            <a:stCxn id="8" idx="2"/>
          </p:cNvCxnSpPr>
          <p:nvPr/>
        </p:nvCxnSpPr>
        <p:spPr>
          <a:xfrm>
            <a:off x="6343564" y="311447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255469" y="3041613"/>
            <a:ext cx="0" cy="98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341611" y="3016212"/>
            <a:ext cx="0" cy="98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99592" y="3275806"/>
                <a:ext cx="33843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2400" b="0" i="1" smtClean="0">
                              <a:latin typeface="Cambria Math"/>
                            </a:rPr>
                            <m:t>(х+3)</m:t>
                          </m:r>
                        </m:e>
                        <m:sup>
                          <m:r>
                            <a:rPr lang="uk-UA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uk-UA" sz="2400" b="0" i="1" smtClean="0">
                          <a:latin typeface="Cambria Math"/>
                        </a:rPr>
                        <m:t>+(</m:t>
                      </m:r>
                      <m:sSup>
                        <m:sSupPr>
                          <m:ctrlPr>
                            <a:rPr lang="uk-UA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2400" b="0" i="1" smtClean="0">
                              <a:latin typeface="Cambria Math"/>
                            </a:rPr>
                            <m:t>у−4)</m:t>
                          </m:r>
                        </m:e>
                        <m:sup>
                          <m:r>
                            <a:rPr lang="uk-UA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uk-UA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uk-UA" sz="2400" b="0" i="1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275806"/>
                <a:ext cx="3384376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№5</a:t>
            </a: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blipFill rotWithShape="1">
            <a:blip r:embed="rId3"/>
            <a:stretch>
              <a:fillRect l="-2564" t="-1213" r="-1961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uk-UA">
                <a:noFill/>
              </a:rPr>
              <a:t> </a:t>
            </a:r>
          </a:p>
        </p:txBody>
      </p:sp>
      <p:sp>
        <p:nvSpPr>
          <p:cNvPr id="1024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uk-UA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700213"/>
            <a:ext cx="27622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6488113" y="1700213"/>
            <a:ext cx="0" cy="40005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364163" y="2420938"/>
            <a:ext cx="276225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5724525" y="2349500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-2</a:t>
            </a:r>
            <a:endParaRPr lang="uk-UA"/>
          </a:p>
        </p:txBody>
      </p:sp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7164388" y="2420938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4</a:t>
            </a:r>
            <a:endParaRPr lang="uk-UA"/>
          </a:p>
        </p:txBody>
      </p:sp>
      <p:sp>
        <p:nvSpPr>
          <p:cNvPr id="10250" name="TextBox 10"/>
          <p:cNvSpPr txBox="1">
            <a:spLocks noChangeArrowheads="1"/>
          </p:cNvSpPr>
          <p:nvPr/>
        </p:nvSpPr>
        <p:spPr bwMode="auto">
          <a:xfrm>
            <a:off x="6111875" y="4076700"/>
            <a:ext cx="547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-8</a:t>
            </a:r>
            <a:endParaRPr lang="uk-UA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659563" y="2349500"/>
            <a:ext cx="0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2" name="TextBox 13"/>
          <p:cNvSpPr txBox="1">
            <a:spLocks noChangeArrowheads="1"/>
          </p:cNvSpPr>
          <p:nvPr/>
        </p:nvSpPr>
        <p:spPr bwMode="auto">
          <a:xfrm>
            <a:off x="6540500" y="1979613"/>
            <a:ext cx="21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1</a:t>
            </a:r>
            <a:endParaRPr lang="uk-UA"/>
          </a:p>
        </p:txBody>
      </p:sp>
      <p:sp>
        <p:nvSpPr>
          <p:cNvPr id="10253" name="TextBox 14"/>
          <p:cNvSpPr txBox="1">
            <a:spLocks noChangeArrowheads="1"/>
          </p:cNvSpPr>
          <p:nvPr/>
        </p:nvSpPr>
        <p:spPr bwMode="auto">
          <a:xfrm>
            <a:off x="6199188" y="1689100"/>
            <a:ext cx="215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у</a:t>
            </a:r>
          </a:p>
        </p:txBody>
      </p:sp>
      <p:sp>
        <p:nvSpPr>
          <p:cNvPr id="10254" name="TextBox 15"/>
          <p:cNvSpPr txBox="1">
            <a:spLocks noChangeArrowheads="1"/>
          </p:cNvSpPr>
          <p:nvPr/>
        </p:nvSpPr>
        <p:spPr bwMode="auto">
          <a:xfrm>
            <a:off x="7870825" y="2381250"/>
            <a:ext cx="169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uk-UA"/>
              <a:t>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62860" y="5639750"/>
                <a:ext cx="41044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400" dirty="0" smtClean="0"/>
                  <a:t>у</a:t>
                </a:r>
                <a14:m>
                  <m:oMath xmlns:m="http://schemas.openxmlformats.org/officeDocument/2006/math">
                    <m:r>
                      <a:rPr lang="uk-UA" sz="2400" i="1" smtClean="0">
                        <a:latin typeface="Cambria Math"/>
                        <a:ea typeface="Cambria Math"/>
                      </a:rPr>
                      <m:t>≤</m:t>
                    </m:r>
                    <m:sSup>
                      <m:sSupPr>
                        <m:ctrlPr>
                          <a:rPr lang="uk-UA" sz="24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uk-UA" sz="24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p>
                        <m:r>
                          <a:rPr lang="uk-UA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uk-UA" sz="2400" b="0" i="1" smtClean="0">
                        <a:latin typeface="Cambria Math"/>
                        <a:ea typeface="Cambria Math"/>
                      </a:rPr>
                      <m:t>−2х−8</m:t>
                    </m:r>
                  </m:oMath>
                </a14:m>
                <a:endParaRPr lang="uk-UA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860" y="5639750"/>
                <a:ext cx="4104456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2377" t="-10526" b="-289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2036</TotalTime>
  <Words>479</Words>
  <Application>Microsoft Office PowerPoint</Application>
  <PresentationFormat>Экран (4:3)</PresentationFormat>
  <Paragraphs>245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Системи нерівностей з двома змінними</vt:lpstr>
      <vt:lpstr>№1</vt:lpstr>
      <vt:lpstr>№2</vt:lpstr>
      <vt:lpstr>№3</vt:lpstr>
      <vt:lpstr>Презентация PowerPoint</vt:lpstr>
      <vt:lpstr>Презентация PowerPoint</vt:lpstr>
      <vt:lpstr> </vt:lpstr>
      <vt:lpstr>№4</vt:lpstr>
      <vt:lpstr>№5</vt:lpstr>
      <vt:lpstr>№6 Поясніть яка частина площини відповідає нерівності</vt:lpstr>
      <vt:lpstr>7.Задайте нерівністю область, зображену на рисунку</vt:lpstr>
      <vt:lpstr>Системи нерівностей з двома змінними</vt:lpstr>
      <vt:lpstr>2.Зобразіть на координатній площині множину точок, координати яких задовольняють систему нерівностей:</vt:lpstr>
      <vt:lpstr>Презентация PowerPoint</vt:lpstr>
      <vt:lpstr>Задайте системою нерівностей множину точок, що зображена на рисунку:</vt:lpstr>
      <vt:lpstr>Математичний диктант</vt:lpstr>
      <vt:lpstr>Презентация PowerPoint</vt:lpstr>
      <vt:lpstr>Розв`язання до математичного диктанту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Системи нерівностей з двома змінними</dc:title>
  <dc:creator>Катя</dc:creator>
  <cp:lastModifiedBy>Admin</cp:lastModifiedBy>
  <cp:revision>172</cp:revision>
  <dcterms:created xsi:type="dcterms:W3CDTF">2012-01-31T17:05:02Z</dcterms:created>
  <dcterms:modified xsi:type="dcterms:W3CDTF">2012-02-21T13:28:20Z</dcterms:modified>
</cp:coreProperties>
</file>